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91" r:id="rId3"/>
    <p:sldId id="273" r:id="rId4"/>
    <p:sldId id="289" r:id="rId5"/>
    <p:sldId id="288" r:id="rId6"/>
    <p:sldId id="305" r:id="rId7"/>
    <p:sldId id="292" r:id="rId8"/>
    <p:sldId id="293" r:id="rId9"/>
    <p:sldId id="296" r:id="rId10"/>
    <p:sldId id="294" r:id="rId11"/>
    <p:sldId id="295" r:id="rId12"/>
    <p:sldId id="297" r:id="rId13"/>
    <p:sldId id="299" r:id="rId14"/>
    <p:sldId id="298" r:id="rId15"/>
    <p:sldId id="274" r:id="rId16"/>
    <p:sldId id="279" r:id="rId17"/>
    <p:sldId id="280" r:id="rId18"/>
    <p:sldId id="281" r:id="rId19"/>
    <p:sldId id="282" r:id="rId20"/>
    <p:sldId id="283" r:id="rId21"/>
    <p:sldId id="284" r:id="rId22"/>
    <p:sldId id="285" r:id="rId23"/>
    <p:sldId id="277" r:id="rId24"/>
    <p:sldId id="257" r:id="rId25"/>
    <p:sldId id="306" r:id="rId26"/>
    <p:sldId id="300" r:id="rId27"/>
    <p:sldId id="301" r:id="rId28"/>
    <p:sldId id="302" r:id="rId29"/>
    <p:sldId id="272"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304" r:id="rId4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1631" autoAdjust="0"/>
  </p:normalViewPr>
  <p:slideViewPr>
    <p:cSldViewPr>
      <p:cViewPr varScale="1">
        <p:scale>
          <a:sx n="54" d="100"/>
          <a:sy n="54" d="100"/>
        </p:scale>
        <p:origin x="2144" y="200"/>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9B2B2-59B3-4530-811C-54047BAA5F8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92DB3671-AACD-4B1C-856A-B0CD786C91DE}">
      <dgm:prSet/>
      <dgm:spPr/>
      <dgm:t>
        <a:bodyPr/>
        <a:lstStyle/>
        <a:p>
          <a:r>
            <a:rPr lang="en-US" dirty="0">
              <a:solidFill>
                <a:schemeClr val="bg1">
                  <a:lumMod val="75000"/>
                  <a:lumOff val="25000"/>
                </a:schemeClr>
              </a:solidFill>
            </a:rPr>
            <a:t>How it Works</a:t>
          </a:r>
          <a:endParaRPr lang="en-US" sz="3000" dirty="0">
            <a:solidFill>
              <a:schemeClr val="bg1">
                <a:lumMod val="75000"/>
                <a:lumOff val="25000"/>
              </a:schemeClr>
            </a:solidFill>
            <a:latin typeface="Century Gothic"/>
          </a:endParaRPr>
        </a:p>
      </dgm:t>
    </dgm:pt>
    <dgm:pt modelId="{8EF9BBF3-E7CB-4094-B418-4E267565568A}" type="parTrans" cxnId="{02CA9FEA-4297-496D-91A5-865284438E82}">
      <dgm:prSet/>
      <dgm:spPr/>
      <dgm:t>
        <a:bodyPr/>
        <a:lstStyle/>
        <a:p>
          <a:endParaRPr lang="en-US"/>
        </a:p>
      </dgm:t>
    </dgm:pt>
    <dgm:pt modelId="{9515C897-0FA2-4134-95AA-B93C1135A1DA}" type="sibTrans" cxnId="{02CA9FEA-4297-496D-91A5-865284438E82}">
      <dgm:prSet/>
      <dgm:spPr/>
      <dgm:t>
        <a:bodyPr/>
        <a:lstStyle/>
        <a:p>
          <a:endParaRPr lang="en-US"/>
        </a:p>
      </dgm:t>
    </dgm:pt>
    <dgm:pt modelId="{8FA29AB5-E37B-41AD-B338-340067E05E98}" type="pres">
      <dgm:prSet presAssocID="{E389B2B2-59B3-4530-811C-54047BAA5F85}" presName="linear" presStyleCnt="0">
        <dgm:presLayoutVars>
          <dgm:animLvl val="lvl"/>
          <dgm:resizeHandles val="exact"/>
        </dgm:presLayoutVars>
      </dgm:prSet>
      <dgm:spPr/>
    </dgm:pt>
    <dgm:pt modelId="{13A32C23-6A68-487C-8F17-2F7F2EFF43F3}" type="pres">
      <dgm:prSet presAssocID="{92DB3671-AACD-4B1C-856A-B0CD786C91DE}" presName="parentText" presStyleLbl="node1" presStyleIdx="0" presStyleCnt="1">
        <dgm:presLayoutVars>
          <dgm:chMax val="0"/>
          <dgm:bulletEnabled val="1"/>
        </dgm:presLayoutVars>
      </dgm:prSet>
      <dgm:spPr/>
    </dgm:pt>
  </dgm:ptLst>
  <dgm:cxnLst>
    <dgm:cxn modelId="{FD6A6210-7EA3-40FE-93D1-3393340C6AF0}" type="presOf" srcId="{92DB3671-AACD-4B1C-856A-B0CD786C91DE}" destId="{13A32C23-6A68-487C-8F17-2F7F2EFF43F3}" srcOrd="0" destOrd="0" presId="urn:microsoft.com/office/officeart/2005/8/layout/vList2"/>
    <dgm:cxn modelId="{64840A19-002A-4002-B1D4-F9E4041EC86D}" type="presOf" srcId="{E389B2B2-59B3-4530-811C-54047BAA5F85}" destId="{8FA29AB5-E37B-41AD-B338-340067E05E98}" srcOrd="0" destOrd="0" presId="urn:microsoft.com/office/officeart/2005/8/layout/vList2"/>
    <dgm:cxn modelId="{02CA9FEA-4297-496D-91A5-865284438E82}" srcId="{E389B2B2-59B3-4530-811C-54047BAA5F85}" destId="{92DB3671-AACD-4B1C-856A-B0CD786C91DE}" srcOrd="0" destOrd="0" parTransId="{8EF9BBF3-E7CB-4094-B418-4E267565568A}" sibTransId="{9515C897-0FA2-4134-95AA-B93C1135A1DA}"/>
    <dgm:cxn modelId="{2E88AE02-40AE-401B-8141-39849B2BFD59}" type="presParOf" srcId="{8FA29AB5-E37B-41AD-B338-340067E05E98}" destId="{13A32C23-6A68-487C-8F17-2F7F2EFF43F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89B2B2-59B3-4530-811C-54047BAA5F8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92DB3671-AACD-4B1C-856A-B0CD786C91DE}">
      <dgm:prSet/>
      <dgm:spPr/>
      <dgm:t>
        <a:bodyPr/>
        <a:lstStyle/>
        <a:p>
          <a:r>
            <a:rPr lang="en-US">
              <a:solidFill>
                <a:schemeClr val="bg1">
                  <a:lumMod val="75000"/>
                  <a:lumOff val="25000"/>
                </a:schemeClr>
              </a:solidFill>
            </a:rPr>
            <a:t>Overview</a:t>
          </a:r>
          <a:endParaRPr lang="en-US" sz="3000">
            <a:solidFill>
              <a:schemeClr val="bg1">
                <a:lumMod val="75000"/>
                <a:lumOff val="25000"/>
              </a:schemeClr>
            </a:solidFill>
            <a:latin typeface="Century Gothic"/>
          </a:endParaRPr>
        </a:p>
      </dgm:t>
    </dgm:pt>
    <dgm:pt modelId="{8EF9BBF3-E7CB-4094-B418-4E267565568A}" type="parTrans" cxnId="{02CA9FEA-4297-496D-91A5-865284438E82}">
      <dgm:prSet/>
      <dgm:spPr/>
      <dgm:t>
        <a:bodyPr/>
        <a:lstStyle/>
        <a:p>
          <a:endParaRPr lang="en-US"/>
        </a:p>
      </dgm:t>
    </dgm:pt>
    <dgm:pt modelId="{9515C897-0FA2-4134-95AA-B93C1135A1DA}" type="sibTrans" cxnId="{02CA9FEA-4297-496D-91A5-865284438E82}">
      <dgm:prSet/>
      <dgm:spPr/>
      <dgm:t>
        <a:bodyPr/>
        <a:lstStyle/>
        <a:p>
          <a:endParaRPr lang="en-US"/>
        </a:p>
      </dgm:t>
    </dgm:pt>
    <dgm:pt modelId="{8FA29AB5-E37B-41AD-B338-340067E05E98}" type="pres">
      <dgm:prSet presAssocID="{E389B2B2-59B3-4530-811C-54047BAA5F85}" presName="linear" presStyleCnt="0">
        <dgm:presLayoutVars>
          <dgm:animLvl val="lvl"/>
          <dgm:resizeHandles val="exact"/>
        </dgm:presLayoutVars>
      </dgm:prSet>
      <dgm:spPr/>
    </dgm:pt>
    <dgm:pt modelId="{13A32C23-6A68-487C-8F17-2F7F2EFF43F3}" type="pres">
      <dgm:prSet presAssocID="{92DB3671-AACD-4B1C-856A-B0CD786C91DE}" presName="parentText" presStyleLbl="node1" presStyleIdx="0" presStyleCnt="1">
        <dgm:presLayoutVars>
          <dgm:chMax val="0"/>
          <dgm:bulletEnabled val="1"/>
        </dgm:presLayoutVars>
      </dgm:prSet>
      <dgm:spPr/>
    </dgm:pt>
  </dgm:ptLst>
  <dgm:cxnLst>
    <dgm:cxn modelId="{4124D467-0ACF-437C-9BB1-AC4ECDCBC21D}" type="presOf" srcId="{E389B2B2-59B3-4530-811C-54047BAA5F85}" destId="{8FA29AB5-E37B-41AD-B338-340067E05E98}" srcOrd="0" destOrd="0" presId="urn:microsoft.com/office/officeart/2005/8/layout/vList2"/>
    <dgm:cxn modelId="{ECE922D4-6B56-4627-8BA0-0C0EC525B0CF}" type="presOf" srcId="{92DB3671-AACD-4B1C-856A-B0CD786C91DE}" destId="{13A32C23-6A68-487C-8F17-2F7F2EFF43F3}" srcOrd="0" destOrd="0" presId="urn:microsoft.com/office/officeart/2005/8/layout/vList2"/>
    <dgm:cxn modelId="{02CA9FEA-4297-496D-91A5-865284438E82}" srcId="{E389B2B2-59B3-4530-811C-54047BAA5F85}" destId="{92DB3671-AACD-4B1C-856A-B0CD786C91DE}" srcOrd="0" destOrd="0" parTransId="{8EF9BBF3-E7CB-4094-B418-4E267565568A}" sibTransId="{9515C897-0FA2-4134-95AA-B93C1135A1DA}"/>
    <dgm:cxn modelId="{C32EB234-FD46-483E-B257-71C068680C58}" type="presParOf" srcId="{8FA29AB5-E37B-41AD-B338-340067E05E98}" destId="{13A32C23-6A68-487C-8F17-2F7F2EFF43F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89B2B2-59B3-4530-811C-54047BAA5F8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92DB3671-AACD-4B1C-856A-B0CD786C91DE}">
      <dgm:prSet/>
      <dgm:spPr/>
      <dgm:t>
        <a:bodyPr/>
        <a:lstStyle/>
        <a:p>
          <a:r>
            <a:rPr lang="en-US">
              <a:solidFill>
                <a:schemeClr val="bg1">
                  <a:lumMod val="75000"/>
                  <a:lumOff val="25000"/>
                </a:schemeClr>
              </a:solidFill>
            </a:rPr>
            <a:t>How it Works</a:t>
          </a:r>
          <a:endParaRPr lang="en-US" sz="3000">
            <a:solidFill>
              <a:schemeClr val="bg1">
                <a:lumMod val="75000"/>
                <a:lumOff val="25000"/>
              </a:schemeClr>
            </a:solidFill>
            <a:latin typeface="Century Gothic"/>
          </a:endParaRPr>
        </a:p>
      </dgm:t>
    </dgm:pt>
    <dgm:pt modelId="{8EF9BBF3-E7CB-4094-B418-4E267565568A}" type="parTrans" cxnId="{02CA9FEA-4297-496D-91A5-865284438E82}">
      <dgm:prSet/>
      <dgm:spPr/>
      <dgm:t>
        <a:bodyPr/>
        <a:lstStyle/>
        <a:p>
          <a:endParaRPr lang="en-US"/>
        </a:p>
      </dgm:t>
    </dgm:pt>
    <dgm:pt modelId="{9515C897-0FA2-4134-95AA-B93C1135A1DA}" type="sibTrans" cxnId="{02CA9FEA-4297-496D-91A5-865284438E82}">
      <dgm:prSet/>
      <dgm:spPr/>
      <dgm:t>
        <a:bodyPr/>
        <a:lstStyle/>
        <a:p>
          <a:endParaRPr lang="en-US"/>
        </a:p>
      </dgm:t>
    </dgm:pt>
    <dgm:pt modelId="{8FA29AB5-E37B-41AD-B338-340067E05E98}" type="pres">
      <dgm:prSet presAssocID="{E389B2B2-59B3-4530-811C-54047BAA5F85}" presName="linear" presStyleCnt="0">
        <dgm:presLayoutVars>
          <dgm:animLvl val="lvl"/>
          <dgm:resizeHandles val="exact"/>
        </dgm:presLayoutVars>
      </dgm:prSet>
      <dgm:spPr/>
    </dgm:pt>
    <dgm:pt modelId="{13A32C23-6A68-487C-8F17-2F7F2EFF43F3}" type="pres">
      <dgm:prSet presAssocID="{92DB3671-AACD-4B1C-856A-B0CD786C91DE}" presName="parentText" presStyleLbl="node1" presStyleIdx="0" presStyleCnt="1">
        <dgm:presLayoutVars>
          <dgm:chMax val="0"/>
          <dgm:bulletEnabled val="1"/>
        </dgm:presLayoutVars>
      </dgm:prSet>
      <dgm:spPr/>
    </dgm:pt>
  </dgm:ptLst>
  <dgm:cxnLst>
    <dgm:cxn modelId="{14DAC006-DAE3-4E98-A576-1CFC5C483079}" type="presOf" srcId="{E389B2B2-59B3-4530-811C-54047BAA5F85}" destId="{8FA29AB5-E37B-41AD-B338-340067E05E98}" srcOrd="0" destOrd="0" presId="urn:microsoft.com/office/officeart/2005/8/layout/vList2"/>
    <dgm:cxn modelId="{892EEA39-DA91-47D5-AABC-33F767EB54BB}" type="presOf" srcId="{92DB3671-AACD-4B1C-856A-B0CD786C91DE}" destId="{13A32C23-6A68-487C-8F17-2F7F2EFF43F3}" srcOrd="0" destOrd="0" presId="urn:microsoft.com/office/officeart/2005/8/layout/vList2"/>
    <dgm:cxn modelId="{02CA9FEA-4297-496D-91A5-865284438E82}" srcId="{E389B2B2-59B3-4530-811C-54047BAA5F85}" destId="{92DB3671-AACD-4B1C-856A-B0CD786C91DE}" srcOrd="0" destOrd="0" parTransId="{8EF9BBF3-E7CB-4094-B418-4E267565568A}" sibTransId="{9515C897-0FA2-4134-95AA-B93C1135A1DA}"/>
    <dgm:cxn modelId="{038CBF1F-A217-401C-933E-F7C0D86A6BEB}" type="presParOf" srcId="{8FA29AB5-E37B-41AD-B338-340067E05E98}" destId="{13A32C23-6A68-487C-8F17-2F7F2EFF43F3}"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89B2B2-59B3-4530-811C-54047BAA5F8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92DB3671-AACD-4B1C-856A-B0CD786C91DE}">
      <dgm:prSet/>
      <dgm:spPr/>
      <dgm:t>
        <a:bodyPr/>
        <a:lstStyle/>
        <a:p>
          <a:r>
            <a:rPr lang="en-US">
              <a:solidFill>
                <a:schemeClr val="bg1">
                  <a:lumMod val="75000"/>
                  <a:lumOff val="25000"/>
                </a:schemeClr>
              </a:solidFill>
            </a:rPr>
            <a:t>Overview</a:t>
          </a:r>
          <a:endParaRPr lang="en-US" sz="3000">
            <a:solidFill>
              <a:schemeClr val="bg1">
                <a:lumMod val="75000"/>
                <a:lumOff val="25000"/>
              </a:schemeClr>
            </a:solidFill>
            <a:latin typeface="Century Gothic"/>
          </a:endParaRPr>
        </a:p>
      </dgm:t>
    </dgm:pt>
    <dgm:pt modelId="{8EF9BBF3-E7CB-4094-B418-4E267565568A}" type="parTrans" cxnId="{02CA9FEA-4297-496D-91A5-865284438E82}">
      <dgm:prSet/>
      <dgm:spPr/>
      <dgm:t>
        <a:bodyPr/>
        <a:lstStyle/>
        <a:p>
          <a:endParaRPr lang="en-US"/>
        </a:p>
      </dgm:t>
    </dgm:pt>
    <dgm:pt modelId="{9515C897-0FA2-4134-95AA-B93C1135A1DA}" type="sibTrans" cxnId="{02CA9FEA-4297-496D-91A5-865284438E82}">
      <dgm:prSet/>
      <dgm:spPr/>
      <dgm:t>
        <a:bodyPr/>
        <a:lstStyle/>
        <a:p>
          <a:endParaRPr lang="en-US"/>
        </a:p>
      </dgm:t>
    </dgm:pt>
    <dgm:pt modelId="{8FA29AB5-E37B-41AD-B338-340067E05E98}" type="pres">
      <dgm:prSet presAssocID="{E389B2B2-59B3-4530-811C-54047BAA5F85}" presName="linear" presStyleCnt="0">
        <dgm:presLayoutVars>
          <dgm:animLvl val="lvl"/>
          <dgm:resizeHandles val="exact"/>
        </dgm:presLayoutVars>
      </dgm:prSet>
      <dgm:spPr/>
    </dgm:pt>
    <dgm:pt modelId="{13A32C23-6A68-487C-8F17-2F7F2EFF43F3}" type="pres">
      <dgm:prSet presAssocID="{92DB3671-AACD-4B1C-856A-B0CD786C91DE}" presName="parentText" presStyleLbl="node1" presStyleIdx="0" presStyleCnt="1">
        <dgm:presLayoutVars>
          <dgm:chMax val="0"/>
          <dgm:bulletEnabled val="1"/>
        </dgm:presLayoutVars>
      </dgm:prSet>
      <dgm:spPr/>
    </dgm:pt>
  </dgm:ptLst>
  <dgm:cxnLst>
    <dgm:cxn modelId="{870D8F12-3B18-4691-B0A1-5E4AB42405EF}" type="presOf" srcId="{E389B2B2-59B3-4530-811C-54047BAA5F85}" destId="{8FA29AB5-E37B-41AD-B338-340067E05E98}" srcOrd="0" destOrd="0" presId="urn:microsoft.com/office/officeart/2005/8/layout/vList2"/>
    <dgm:cxn modelId="{02CA9FEA-4297-496D-91A5-865284438E82}" srcId="{E389B2B2-59B3-4530-811C-54047BAA5F85}" destId="{92DB3671-AACD-4B1C-856A-B0CD786C91DE}" srcOrd="0" destOrd="0" parTransId="{8EF9BBF3-E7CB-4094-B418-4E267565568A}" sibTransId="{9515C897-0FA2-4134-95AA-B93C1135A1DA}"/>
    <dgm:cxn modelId="{88A20AF4-F5D3-4208-AB19-7009B13C96FE}" type="presOf" srcId="{92DB3671-AACD-4B1C-856A-B0CD786C91DE}" destId="{13A32C23-6A68-487C-8F17-2F7F2EFF43F3}" srcOrd="0" destOrd="0" presId="urn:microsoft.com/office/officeart/2005/8/layout/vList2"/>
    <dgm:cxn modelId="{3D9800B5-9BFB-44A4-8FDD-828B3D921577}" type="presParOf" srcId="{8FA29AB5-E37B-41AD-B338-340067E05E98}" destId="{13A32C23-6A68-487C-8F17-2F7F2EFF43F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89B2B2-59B3-4530-811C-54047BAA5F8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92DB3671-AACD-4B1C-856A-B0CD786C91DE}">
      <dgm:prSet/>
      <dgm:spPr/>
      <dgm:t>
        <a:bodyPr/>
        <a:lstStyle/>
        <a:p>
          <a:r>
            <a:rPr lang="en-US">
              <a:solidFill>
                <a:schemeClr val="bg1">
                  <a:lumMod val="75000"/>
                  <a:lumOff val="25000"/>
                </a:schemeClr>
              </a:solidFill>
            </a:rPr>
            <a:t>How it Works</a:t>
          </a:r>
          <a:endParaRPr lang="en-US" sz="3000">
            <a:solidFill>
              <a:schemeClr val="bg1">
                <a:lumMod val="75000"/>
                <a:lumOff val="25000"/>
              </a:schemeClr>
            </a:solidFill>
            <a:latin typeface="Century Gothic"/>
          </a:endParaRPr>
        </a:p>
      </dgm:t>
    </dgm:pt>
    <dgm:pt modelId="{8EF9BBF3-E7CB-4094-B418-4E267565568A}" type="parTrans" cxnId="{02CA9FEA-4297-496D-91A5-865284438E82}">
      <dgm:prSet/>
      <dgm:spPr/>
      <dgm:t>
        <a:bodyPr/>
        <a:lstStyle/>
        <a:p>
          <a:endParaRPr lang="en-US"/>
        </a:p>
      </dgm:t>
    </dgm:pt>
    <dgm:pt modelId="{9515C897-0FA2-4134-95AA-B93C1135A1DA}" type="sibTrans" cxnId="{02CA9FEA-4297-496D-91A5-865284438E82}">
      <dgm:prSet/>
      <dgm:spPr/>
      <dgm:t>
        <a:bodyPr/>
        <a:lstStyle/>
        <a:p>
          <a:endParaRPr lang="en-US"/>
        </a:p>
      </dgm:t>
    </dgm:pt>
    <dgm:pt modelId="{8FA29AB5-E37B-41AD-B338-340067E05E98}" type="pres">
      <dgm:prSet presAssocID="{E389B2B2-59B3-4530-811C-54047BAA5F85}" presName="linear" presStyleCnt="0">
        <dgm:presLayoutVars>
          <dgm:animLvl val="lvl"/>
          <dgm:resizeHandles val="exact"/>
        </dgm:presLayoutVars>
      </dgm:prSet>
      <dgm:spPr/>
    </dgm:pt>
    <dgm:pt modelId="{13A32C23-6A68-487C-8F17-2F7F2EFF43F3}" type="pres">
      <dgm:prSet presAssocID="{92DB3671-AACD-4B1C-856A-B0CD786C91DE}" presName="parentText" presStyleLbl="node1" presStyleIdx="0" presStyleCnt="1">
        <dgm:presLayoutVars>
          <dgm:chMax val="0"/>
          <dgm:bulletEnabled val="1"/>
        </dgm:presLayoutVars>
      </dgm:prSet>
      <dgm:spPr/>
    </dgm:pt>
  </dgm:ptLst>
  <dgm:cxnLst>
    <dgm:cxn modelId="{98765D23-8842-4F92-B27A-9AB5EA4CE965}" type="presOf" srcId="{92DB3671-AACD-4B1C-856A-B0CD786C91DE}" destId="{13A32C23-6A68-487C-8F17-2F7F2EFF43F3}" srcOrd="0" destOrd="0" presId="urn:microsoft.com/office/officeart/2005/8/layout/vList2"/>
    <dgm:cxn modelId="{0ECB4228-0E66-49F9-A242-A21D9B3AE721}" type="presOf" srcId="{E389B2B2-59B3-4530-811C-54047BAA5F85}" destId="{8FA29AB5-E37B-41AD-B338-340067E05E98}" srcOrd="0" destOrd="0" presId="urn:microsoft.com/office/officeart/2005/8/layout/vList2"/>
    <dgm:cxn modelId="{02CA9FEA-4297-496D-91A5-865284438E82}" srcId="{E389B2B2-59B3-4530-811C-54047BAA5F85}" destId="{92DB3671-AACD-4B1C-856A-B0CD786C91DE}" srcOrd="0" destOrd="0" parTransId="{8EF9BBF3-E7CB-4094-B418-4E267565568A}" sibTransId="{9515C897-0FA2-4134-95AA-B93C1135A1DA}"/>
    <dgm:cxn modelId="{2E579FE2-0FCA-429E-8AFF-A45ED0BAFF9D}" type="presParOf" srcId="{8FA29AB5-E37B-41AD-B338-340067E05E98}" destId="{13A32C23-6A68-487C-8F17-2F7F2EFF43F3}"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89B2B2-59B3-4530-811C-54047BAA5F8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92DB3671-AACD-4B1C-856A-B0CD786C91DE}">
      <dgm:prSet/>
      <dgm:spPr/>
      <dgm:t>
        <a:bodyPr/>
        <a:lstStyle/>
        <a:p>
          <a:r>
            <a:rPr lang="en-US">
              <a:solidFill>
                <a:schemeClr val="bg1">
                  <a:lumMod val="75000"/>
                  <a:lumOff val="25000"/>
                </a:schemeClr>
              </a:solidFill>
            </a:rPr>
            <a:t>Overview</a:t>
          </a:r>
          <a:endParaRPr lang="en-US" sz="3000">
            <a:solidFill>
              <a:schemeClr val="bg1">
                <a:lumMod val="75000"/>
                <a:lumOff val="25000"/>
              </a:schemeClr>
            </a:solidFill>
            <a:latin typeface="Century Gothic"/>
          </a:endParaRPr>
        </a:p>
      </dgm:t>
    </dgm:pt>
    <dgm:pt modelId="{8EF9BBF3-E7CB-4094-B418-4E267565568A}" type="parTrans" cxnId="{02CA9FEA-4297-496D-91A5-865284438E82}">
      <dgm:prSet/>
      <dgm:spPr/>
      <dgm:t>
        <a:bodyPr/>
        <a:lstStyle/>
        <a:p>
          <a:endParaRPr lang="en-US"/>
        </a:p>
      </dgm:t>
    </dgm:pt>
    <dgm:pt modelId="{9515C897-0FA2-4134-95AA-B93C1135A1DA}" type="sibTrans" cxnId="{02CA9FEA-4297-496D-91A5-865284438E82}">
      <dgm:prSet/>
      <dgm:spPr/>
      <dgm:t>
        <a:bodyPr/>
        <a:lstStyle/>
        <a:p>
          <a:endParaRPr lang="en-US"/>
        </a:p>
      </dgm:t>
    </dgm:pt>
    <dgm:pt modelId="{8FA29AB5-E37B-41AD-B338-340067E05E98}" type="pres">
      <dgm:prSet presAssocID="{E389B2B2-59B3-4530-811C-54047BAA5F85}" presName="linear" presStyleCnt="0">
        <dgm:presLayoutVars>
          <dgm:animLvl val="lvl"/>
          <dgm:resizeHandles val="exact"/>
        </dgm:presLayoutVars>
      </dgm:prSet>
      <dgm:spPr/>
    </dgm:pt>
    <dgm:pt modelId="{13A32C23-6A68-487C-8F17-2F7F2EFF43F3}" type="pres">
      <dgm:prSet presAssocID="{92DB3671-AACD-4B1C-856A-B0CD786C91DE}" presName="parentText" presStyleLbl="node1" presStyleIdx="0" presStyleCnt="1">
        <dgm:presLayoutVars>
          <dgm:chMax val="0"/>
          <dgm:bulletEnabled val="1"/>
        </dgm:presLayoutVars>
      </dgm:prSet>
      <dgm:spPr/>
    </dgm:pt>
  </dgm:ptLst>
  <dgm:cxnLst>
    <dgm:cxn modelId="{386CF946-0557-44A3-8FDF-733ED513BB18}" type="presOf" srcId="{E389B2B2-59B3-4530-811C-54047BAA5F85}" destId="{8FA29AB5-E37B-41AD-B338-340067E05E98}" srcOrd="0" destOrd="0" presId="urn:microsoft.com/office/officeart/2005/8/layout/vList2"/>
    <dgm:cxn modelId="{5EBAA3CC-7BC7-4363-9790-516E16D56139}" type="presOf" srcId="{92DB3671-AACD-4B1C-856A-B0CD786C91DE}" destId="{13A32C23-6A68-487C-8F17-2F7F2EFF43F3}" srcOrd="0" destOrd="0" presId="urn:microsoft.com/office/officeart/2005/8/layout/vList2"/>
    <dgm:cxn modelId="{02CA9FEA-4297-496D-91A5-865284438E82}" srcId="{E389B2B2-59B3-4530-811C-54047BAA5F85}" destId="{92DB3671-AACD-4B1C-856A-B0CD786C91DE}" srcOrd="0" destOrd="0" parTransId="{8EF9BBF3-E7CB-4094-B418-4E267565568A}" sibTransId="{9515C897-0FA2-4134-95AA-B93C1135A1DA}"/>
    <dgm:cxn modelId="{355AFE4C-DD24-4B6B-8C3A-1A490EEE900C}" type="presParOf" srcId="{8FA29AB5-E37B-41AD-B338-340067E05E98}" destId="{13A32C23-6A68-487C-8F17-2F7F2EFF43F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89B2B2-59B3-4530-811C-54047BAA5F8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92DB3671-AACD-4B1C-856A-B0CD786C91DE}">
      <dgm:prSet/>
      <dgm:spPr/>
      <dgm:t>
        <a:bodyPr/>
        <a:lstStyle/>
        <a:p>
          <a:r>
            <a:rPr lang="en-US">
              <a:solidFill>
                <a:schemeClr val="bg1">
                  <a:lumMod val="75000"/>
                  <a:lumOff val="25000"/>
                </a:schemeClr>
              </a:solidFill>
            </a:rPr>
            <a:t>How it Works</a:t>
          </a:r>
          <a:endParaRPr lang="en-US" sz="3000">
            <a:solidFill>
              <a:schemeClr val="bg1">
                <a:lumMod val="75000"/>
                <a:lumOff val="25000"/>
              </a:schemeClr>
            </a:solidFill>
            <a:latin typeface="Century Gothic"/>
          </a:endParaRPr>
        </a:p>
      </dgm:t>
    </dgm:pt>
    <dgm:pt modelId="{8EF9BBF3-E7CB-4094-B418-4E267565568A}" type="parTrans" cxnId="{02CA9FEA-4297-496D-91A5-865284438E82}">
      <dgm:prSet/>
      <dgm:spPr/>
      <dgm:t>
        <a:bodyPr/>
        <a:lstStyle/>
        <a:p>
          <a:endParaRPr lang="en-US"/>
        </a:p>
      </dgm:t>
    </dgm:pt>
    <dgm:pt modelId="{9515C897-0FA2-4134-95AA-B93C1135A1DA}" type="sibTrans" cxnId="{02CA9FEA-4297-496D-91A5-865284438E82}">
      <dgm:prSet/>
      <dgm:spPr/>
      <dgm:t>
        <a:bodyPr/>
        <a:lstStyle/>
        <a:p>
          <a:endParaRPr lang="en-US"/>
        </a:p>
      </dgm:t>
    </dgm:pt>
    <dgm:pt modelId="{8FA29AB5-E37B-41AD-B338-340067E05E98}" type="pres">
      <dgm:prSet presAssocID="{E389B2B2-59B3-4530-811C-54047BAA5F85}" presName="linear" presStyleCnt="0">
        <dgm:presLayoutVars>
          <dgm:animLvl val="lvl"/>
          <dgm:resizeHandles val="exact"/>
        </dgm:presLayoutVars>
      </dgm:prSet>
      <dgm:spPr/>
    </dgm:pt>
    <dgm:pt modelId="{13A32C23-6A68-487C-8F17-2F7F2EFF43F3}" type="pres">
      <dgm:prSet presAssocID="{92DB3671-AACD-4B1C-856A-B0CD786C91DE}" presName="parentText" presStyleLbl="node1" presStyleIdx="0" presStyleCnt="1">
        <dgm:presLayoutVars>
          <dgm:chMax val="0"/>
          <dgm:bulletEnabled val="1"/>
        </dgm:presLayoutVars>
      </dgm:prSet>
      <dgm:spPr/>
    </dgm:pt>
  </dgm:ptLst>
  <dgm:cxnLst>
    <dgm:cxn modelId="{4699F724-FE0E-48DE-94FE-AB9D117BE830}" type="presOf" srcId="{E389B2B2-59B3-4530-811C-54047BAA5F85}" destId="{8FA29AB5-E37B-41AD-B338-340067E05E98}" srcOrd="0" destOrd="0" presId="urn:microsoft.com/office/officeart/2005/8/layout/vList2"/>
    <dgm:cxn modelId="{02CA9FEA-4297-496D-91A5-865284438E82}" srcId="{E389B2B2-59B3-4530-811C-54047BAA5F85}" destId="{92DB3671-AACD-4B1C-856A-B0CD786C91DE}" srcOrd="0" destOrd="0" parTransId="{8EF9BBF3-E7CB-4094-B418-4E267565568A}" sibTransId="{9515C897-0FA2-4134-95AA-B93C1135A1DA}"/>
    <dgm:cxn modelId="{30A5F9F3-4CD5-4249-88B5-2F57578BFCA8}" type="presOf" srcId="{92DB3671-AACD-4B1C-856A-B0CD786C91DE}" destId="{13A32C23-6A68-487C-8F17-2F7F2EFF43F3}" srcOrd="0" destOrd="0" presId="urn:microsoft.com/office/officeart/2005/8/layout/vList2"/>
    <dgm:cxn modelId="{44A56997-3ED5-48EC-9D0D-9631B983A05E}" type="presParOf" srcId="{8FA29AB5-E37B-41AD-B338-340067E05E98}" destId="{13A32C23-6A68-487C-8F17-2F7F2EFF43F3}"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89B2B2-59B3-4530-811C-54047BAA5F8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92DB3671-AACD-4B1C-856A-B0CD786C91DE}">
      <dgm:prSet/>
      <dgm:spPr/>
      <dgm:t>
        <a:bodyPr/>
        <a:lstStyle/>
        <a:p>
          <a:r>
            <a:rPr lang="en-US">
              <a:solidFill>
                <a:schemeClr val="bg1">
                  <a:lumMod val="75000"/>
                  <a:lumOff val="25000"/>
                </a:schemeClr>
              </a:solidFill>
            </a:rPr>
            <a:t>How it Works</a:t>
          </a:r>
          <a:endParaRPr lang="en-US" sz="3000">
            <a:solidFill>
              <a:schemeClr val="bg1">
                <a:lumMod val="75000"/>
                <a:lumOff val="25000"/>
              </a:schemeClr>
            </a:solidFill>
            <a:latin typeface="Century Gothic"/>
          </a:endParaRPr>
        </a:p>
      </dgm:t>
    </dgm:pt>
    <dgm:pt modelId="{8EF9BBF3-E7CB-4094-B418-4E267565568A}" type="parTrans" cxnId="{02CA9FEA-4297-496D-91A5-865284438E82}">
      <dgm:prSet/>
      <dgm:spPr/>
      <dgm:t>
        <a:bodyPr/>
        <a:lstStyle/>
        <a:p>
          <a:endParaRPr lang="en-US"/>
        </a:p>
      </dgm:t>
    </dgm:pt>
    <dgm:pt modelId="{9515C897-0FA2-4134-95AA-B93C1135A1DA}" type="sibTrans" cxnId="{02CA9FEA-4297-496D-91A5-865284438E82}">
      <dgm:prSet/>
      <dgm:spPr/>
      <dgm:t>
        <a:bodyPr/>
        <a:lstStyle/>
        <a:p>
          <a:endParaRPr lang="en-US"/>
        </a:p>
      </dgm:t>
    </dgm:pt>
    <dgm:pt modelId="{8FA29AB5-E37B-41AD-B338-340067E05E98}" type="pres">
      <dgm:prSet presAssocID="{E389B2B2-59B3-4530-811C-54047BAA5F85}" presName="linear" presStyleCnt="0">
        <dgm:presLayoutVars>
          <dgm:animLvl val="lvl"/>
          <dgm:resizeHandles val="exact"/>
        </dgm:presLayoutVars>
      </dgm:prSet>
      <dgm:spPr/>
    </dgm:pt>
    <dgm:pt modelId="{13A32C23-6A68-487C-8F17-2F7F2EFF43F3}" type="pres">
      <dgm:prSet presAssocID="{92DB3671-AACD-4B1C-856A-B0CD786C91DE}" presName="parentText" presStyleLbl="node1" presStyleIdx="0" presStyleCnt="1">
        <dgm:presLayoutVars>
          <dgm:chMax val="0"/>
          <dgm:bulletEnabled val="1"/>
        </dgm:presLayoutVars>
      </dgm:prSet>
      <dgm:spPr/>
    </dgm:pt>
  </dgm:ptLst>
  <dgm:cxnLst>
    <dgm:cxn modelId="{9E70BD2A-35D1-429B-BD54-3CC6634C4DBD}" type="presOf" srcId="{92DB3671-AACD-4B1C-856A-B0CD786C91DE}" destId="{13A32C23-6A68-487C-8F17-2F7F2EFF43F3}" srcOrd="0" destOrd="0" presId="urn:microsoft.com/office/officeart/2005/8/layout/vList2"/>
    <dgm:cxn modelId="{85A9A47E-F368-40D0-85E3-027572F2F1DA}" type="presOf" srcId="{E389B2B2-59B3-4530-811C-54047BAA5F85}" destId="{8FA29AB5-E37B-41AD-B338-340067E05E98}" srcOrd="0" destOrd="0" presId="urn:microsoft.com/office/officeart/2005/8/layout/vList2"/>
    <dgm:cxn modelId="{02CA9FEA-4297-496D-91A5-865284438E82}" srcId="{E389B2B2-59B3-4530-811C-54047BAA5F85}" destId="{92DB3671-AACD-4B1C-856A-B0CD786C91DE}" srcOrd="0" destOrd="0" parTransId="{8EF9BBF3-E7CB-4094-B418-4E267565568A}" sibTransId="{9515C897-0FA2-4134-95AA-B93C1135A1DA}"/>
    <dgm:cxn modelId="{ACF6F1A2-F601-4FD5-BE03-94776A5A88B1}" type="presParOf" srcId="{8FA29AB5-E37B-41AD-B338-340067E05E98}" destId="{13A32C23-6A68-487C-8F17-2F7F2EFF43F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89B2B2-59B3-4530-811C-54047BAA5F8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92DB3671-AACD-4B1C-856A-B0CD786C91DE}">
      <dgm:prSet/>
      <dgm:spPr/>
      <dgm:t>
        <a:bodyPr/>
        <a:lstStyle/>
        <a:p>
          <a:r>
            <a:rPr lang="en-US">
              <a:solidFill>
                <a:schemeClr val="bg1">
                  <a:lumMod val="75000"/>
                  <a:lumOff val="25000"/>
                </a:schemeClr>
              </a:solidFill>
            </a:rPr>
            <a:t>How it Works</a:t>
          </a:r>
          <a:endParaRPr lang="en-US" sz="3000">
            <a:solidFill>
              <a:schemeClr val="bg1">
                <a:lumMod val="75000"/>
                <a:lumOff val="25000"/>
              </a:schemeClr>
            </a:solidFill>
            <a:latin typeface="Century Gothic"/>
          </a:endParaRPr>
        </a:p>
      </dgm:t>
    </dgm:pt>
    <dgm:pt modelId="{8EF9BBF3-E7CB-4094-B418-4E267565568A}" type="parTrans" cxnId="{02CA9FEA-4297-496D-91A5-865284438E82}">
      <dgm:prSet/>
      <dgm:spPr/>
      <dgm:t>
        <a:bodyPr/>
        <a:lstStyle/>
        <a:p>
          <a:endParaRPr lang="en-US"/>
        </a:p>
      </dgm:t>
    </dgm:pt>
    <dgm:pt modelId="{9515C897-0FA2-4134-95AA-B93C1135A1DA}" type="sibTrans" cxnId="{02CA9FEA-4297-496D-91A5-865284438E82}">
      <dgm:prSet/>
      <dgm:spPr/>
      <dgm:t>
        <a:bodyPr/>
        <a:lstStyle/>
        <a:p>
          <a:endParaRPr lang="en-US"/>
        </a:p>
      </dgm:t>
    </dgm:pt>
    <dgm:pt modelId="{8FA29AB5-E37B-41AD-B338-340067E05E98}" type="pres">
      <dgm:prSet presAssocID="{E389B2B2-59B3-4530-811C-54047BAA5F85}" presName="linear" presStyleCnt="0">
        <dgm:presLayoutVars>
          <dgm:animLvl val="lvl"/>
          <dgm:resizeHandles val="exact"/>
        </dgm:presLayoutVars>
      </dgm:prSet>
      <dgm:spPr/>
    </dgm:pt>
    <dgm:pt modelId="{13A32C23-6A68-487C-8F17-2F7F2EFF43F3}" type="pres">
      <dgm:prSet presAssocID="{92DB3671-AACD-4B1C-856A-B0CD786C91DE}" presName="parentText" presStyleLbl="node1" presStyleIdx="0" presStyleCnt="1">
        <dgm:presLayoutVars>
          <dgm:chMax val="0"/>
          <dgm:bulletEnabled val="1"/>
        </dgm:presLayoutVars>
      </dgm:prSet>
      <dgm:spPr/>
    </dgm:pt>
  </dgm:ptLst>
  <dgm:cxnLst>
    <dgm:cxn modelId="{0D1B4A35-1AF9-42C1-A773-A5F73898ABA2}" type="presOf" srcId="{E389B2B2-59B3-4530-811C-54047BAA5F85}" destId="{8FA29AB5-E37B-41AD-B338-340067E05E98}" srcOrd="0" destOrd="0" presId="urn:microsoft.com/office/officeart/2005/8/layout/vList2"/>
    <dgm:cxn modelId="{44DA7D7B-583C-4A1D-992F-2C8521913C14}" type="presOf" srcId="{92DB3671-AACD-4B1C-856A-B0CD786C91DE}" destId="{13A32C23-6A68-487C-8F17-2F7F2EFF43F3}" srcOrd="0" destOrd="0" presId="urn:microsoft.com/office/officeart/2005/8/layout/vList2"/>
    <dgm:cxn modelId="{02CA9FEA-4297-496D-91A5-865284438E82}" srcId="{E389B2B2-59B3-4530-811C-54047BAA5F85}" destId="{92DB3671-AACD-4B1C-856A-B0CD786C91DE}" srcOrd="0" destOrd="0" parTransId="{8EF9BBF3-E7CB-4094-B418-4E267565568A}" sibTransId="{9515C897-0FA2-4134-95AA-B93C1135A1DA}"/>
    <dgm:cxn modelId="{2D2B58C7-E79E-482E-8780-090A7CBA889E}" type="presParOf" srcId="{8FA29AB5-E37B-41AD-B338-340067E05E98}" destId="{13A32C23-6A68-487C-8F17-2F7F2EFF43F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C23-6A68-487C-8F17-2F7F2EFF43F3}">
      <dsp:nvSpPr>
        <dsp:cNvPr id="0" name=""/>
        <dsp:cNvSpPr/>
      </dsp:nvSpPr>
      <dsp:spPr>
        <a:xfrm>
          <a:off x="0" y="2374518"/>
          <a:ext cx="6449209" cy="1597050"/>
        </a:xfrm>
        <a:prstGeom prst="roundRect">
          <a:avLst/>
        </a:prstGeom>
        <a:gradFill rotWithShape="0">
          <a:gsLst>
            <a:gs pos="0">
              <a:schemeClr val="lt1">
                <a:hueOff val="0"/>
                <a:satOff val="0"/>
                <a:lumOff val="0"/>
                <a:alphaOff val="0"/>
                <a:tint val="100000"/>
                <a:shade val="100000"/>
                <a:satMod val="129999"/>
              </a:schemeClr>
            </a:gs>
            <a:gs pos="100000">
              <a:schemeClr val="l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solidFill>
                <a:schemeClr val="bg1">
                  <a:lumMod val="75000"/>
                  <a:lumOff val="25000"/>
                </a:schemeClr>
              </a:solidFill>
            </a:rPr>
            <a:t>How it Works</a:t>
          </a:r>
          <a:endParaRPr lang="en-US" sz="6500" kern="1200" dirty="0">
            <a:solidFill>
              <a:schemeClr val="bg1">
                <a:lumMod val="75000"/>
                <a:lumOff val="25000"/>
              </a:schemeClr>
            </a:solidFill>
            <a:latin typeface="Century Gothic"/>
          </a:endParaRPr>
        </a:p>
      </dsp:txBody>
      <dsp:txXfrm>
        <a:off x="77962" y="2452480"/>
        <a:ext cx="6293285" cy="1441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C23-6A68-487C-8F17-2F7F2EFF43F3}">
      <dsp:nvSpPr>
        <dsp:cNvPr id="0" name=""/>
        <dsp:cNvSpPr/>
      </dsp:nvSpPr>
      <dsp:spPr>
        <a:xfrm>
          <a:off x="0" y="2476757"/>
          <a:ext cx="6449209" cy="1597050"/>
        </a:xfrm>
        <a:prstGeom prst="roundRect">
          <a:avLst/>
        </a:prstGeom>
        <a:gradFill rotWithShape="0">
          <a:gsLst>
            <a:gs pos="0">
              <a:schemeClr val="lt1">
                <a:hueOff val="0"/>
                <a:satOff val="0"/>
                <a:lumOff val="0"/>
                <a:alphaOff val="0"/>
                <a:tint val="100000"/>
                <a:shade val="100000"/>
                <a:satMod val="129999"/>
              </a:schemeClr>
            </a:gs>
            <a:gs pos="100000">
              <a:schemeClr val="l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lumMod val="75000"/>
                  <a:lumOff val="25000"/>
                </a:schemeClr>
              </a:solidFill>
            </a:rPr>
            <a:t>Overview</a:t>
          </a:r>
          <a:endParaRPr lang="en-US" sz="6500" kern="1200">
            <a:solidFill>
              <a:schemeClr val="bg1">
                <a:lumMod val="75000"/>
                <a:lumOff val="25000"/>
              </a:schemeClr>
            </a:solidFill>
            <a:latin typeface="Century Gothic"/>
          </a:endParaRPr>
        </a:p>
      </dsp:txBody>
      <dsp:txXfrm>
        <a:off x="77962" y="2554719"/>
        <a:ext cx="6293285" cy="1441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C23-6A68-487C-8F17-2F7F2EFF43F3}">
      <dsp:nvSpPr>
        <dsp:cNvPr id="0" name=""/>
        <dsp:cNvSpPr/>
      </dsp:nvSpPr>
      <dsp:spPr>
        <a:xfrm>
          <a:off x="0" y="2374518"/>
          <a:ext cx="6449209" cy="1597050"/>
        </a:xfrm>
        <a:prstGeom prst="roundRect">
          <a:avLst/>
        </a:prstGeom>
        <a:gradFill rotWithShape="0">
          <a:gsLst>
            <a:gs pos="0">
              <a:schemeClr val="lt1">
                <a:hueOff val="0"/>
                <a:satOff val="0"/>
                <a:lumOff val="0"/>
                <a:alphaOff val="0"/>
                <a:tint val="100000"/>
                <a:shade val="100000"/>
                <a:satMod val="129999"/>
              </a:schemeClr>
            </a:gs>
            <a:gs pos="100000">
              <a:schemeClr val="l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lumMod val="75000"/>
                  <a:lumOff val="25000"/>
                </a:schemeClr>
              </a:solidFill>
            </a:rPr>
            <a:t>How it Works</a:t>
          </a:r>
          <a:endParaRPr lang="en-US" sz="6500" kern="1200">
            <a:solidFill>
              <a:schemeClr val="bg1">
                <a:lumMod val="75000"/>
                <a:lumOff val="25000"/>
              </a:schemeClr>
            </a:solidFill>
            <a:latin typeface="Century Gothic"/>
          </a:endParaRPr>
        </a:p>
      </dsp:txBody>
      <dsp:txXfrm>
        <a:off x="77962" y="2452480"/>
        <a:ext cx="6293285" cy="14411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C23-6A68-487C-8F17-2F7F2EFF43F3}">
      <dsp:nvSpPr>
        <dsp:cNvPr id="0" name=""/>
        <dsp:cNvSpPr/>
      </dsp:nvSpPr>
      <dsp:spPr>
        <a:xfrm>
          <a:off x="0" y="2476757"/>
          <a:ext cx="6449209" cy="1597050"/>
        </a:xfrm>
        <a:prstGeom prst="roundRect">
          <a:avLst/>
        </a:prstGeom>
        <a:gradFill rotWithShape="0">
          <a:gsLst>
            <a:gs pos="0">
              <a:schemeClr val="lt1">
                <a:hueOff val="0"/>
                <a:satOff val="0"/>
                <a:lumOff val="0"/>
                <a:alphaOff val="0"/>
                <a:tint val="100000"/>
                <a:shade val="100000"/>
                <a:satMod val="129999"/>
              </a:schemeClr>
            </a:gs>
            <a:gs pos="100000">
              <a:schemeClr val="l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lumMod val="75000"/>
                  <a:lumOff val="25000"/>
                </a:schemeClr>
              </a:solidFill>
            </a:rPr>
            <a:t>Overview</a:t>
          </a:r>
          <a:endParaRPr lang="en-US" sz="6500" kern="1200">
            <a:solidFill>
              <a:schemeClr val="bg1">
                <a:lumMod val="75000"/>
                <a:lumOff val="25000"/>
              </a:schemeClr>
            </a:solidFill>
            <a:latin typeface="Century Gothic"/>
          </a:endParaRPr>
        </a:p>
      </dsp:txBody>
      <dsp:txXfrm>
        <a:off x="77962" y="2554719"/>
        <a:ext cx="6293285" cy="14411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C23-6A68-487C-8F17-2F7F2EFF43F3}">
      <dsp:nvSpPr>
        <dsp:cNvPr id="0" name=""/>
        <dsp:cNvSpPr/>
      </dsp:nvSpPr>
      <dsp:spPr>
        <a:xfrm>
          <a:off x="0" y="2374518"/>
          <a:ext cx="6449209" cy="1597050"/>
        </a:xfrm>
        <a:prstGeom prst="roundRect">
          <a:avLst/>
        </a:prstGeom>
        <a:gradFill rotWithShape="0">
          <a:gsLst>
            <a:gs pos="0">
              <a:schemeClr val="lt1">
                <a:hueOff val="0"/>
                <a:satOff val="0"/>
                <a:lumOff val="0"/>
                <a:alphaOff val="0"/>
                <a:tint val="100000"/>
                <a:shade val="100000"/>
                <a:satMod val="129999"/>
              </a:schemeClr>
            </a:gs>
            <a:gs pos="100000">
              <a:schemeClr val="l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lumMod val="75000"/>
                  <a:lumOff val="25000"/>
                </a:schemeClr>
              </a:solidFill>
            </a:rPr>
            <a:t>How it Works</a:t>
          </a:r>
          <a:endParaRPr lang="en-US" sz="6500" kern="1200">
            <a:solidFill>
              <a:schemeClr val="bg1">
                <a:lumMod val="75000"/>
                <a:lumOff val="25000"/>
              </a:schemeClr>
            </a:solidFill>
            <a:latin typeface="Century Gothic"/>
          </a:endParaRPr>
        </a:p>
      </dsp:txBody>
      <dsp:txXfrm>
        <a:off x="77962" y="2452480"/>
        <a:ext cx="6293285" cy="14411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C23-6A68-487C-8F17-2F7F2EFF43F3}">
      <dsp:nvSpPr>
        <dsp:cNvPr id="0" name=""/>
        <dsp:cNvSpPr/>
      </dsp:nvSpPr>
      <dsp:spPr>
        <a:xfrm>
          <a:off x="0" y="2476757"/>
          <a:ext cx="6449209" cy="1597050"/>
        </a:xfrm>
        <a:prstGeom prst="roundRect">
          <a:avLst/>
        </a:prstGeom>
        <a:gradFill rotWithShape="0">
          <a:gsLst>
            <a:gs pos="0">
              <a:schemeClr val="lt1">
                <a:hueOff val="0"/>
                <a:satOff val="0"/>
                <a:lumOff val="0"/>
                <a:alphaOff val="0"/>
                <a:tint val="100000"/>
                <a:shade val="100000"/>
                <a:satMod val="129999"/>
              </a:schemeClr>
            </a:gs>
            <a:gs pos="100000">
              <a:schemeClr val="l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lumMod val="75000"/>
                  <a:lumOff val="25000"/>
                </a:schemeClr>
              </a:solidFill>
            </a:rPr>
            <a:t>Overview</a:t>
          </a:r>
          <a:endParaRPr lang="en-US" sz="6500" kern="1200">
            <a:solidFill>
              <a:schemeClr val="bg1">
                <a:lumMod val="75000"/>
                <a:lumOff val="25000"/>
              </a:schemeClr>
            </a:solidFill>
            <a:latin typeface="Century Gothic"/>
          </a:endParaRPr>
        </a:p>
      </dsp:txBody>
      <dsp:txXfrm>
        <a:off x="77962" y="2554719"/>
        <a:ext cx="6293285" cy="14411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C23-6A68-487C-8F17-2F7F2EFF43F3}">
      <dsp:nvSpPr>
        <dsp:cNvPr id="0" name=""/>
        <dsp:cNvSpPr/>
      </dsp:nvSpPr>
      <dsp:spPr>
        <a:xfrm>
          <a:off x="0" y="2374518"/>
          <a:ext cx="6449209" cy="1597050"/>
        </a:xfrm>
        <a:prstGeom prst="roundRect">
          <a:avLst/>
        </a:prstGeom>
        <a:gradFill rotWithShape="0">
          <a:gsLst>
            <a:gs pos="0">
              <a:schemeClr val="lt1">
                <a:hueOff val="0"/>
                <a:satOff val="0"/>
                <a:lumOff val="0"/>
                <a:alphaOff val="0"/>
                <a:tint val="100000"/>
                <a:shade val="100000"/>
                <a:satMod val="129999"/>
              </a:schemeClr>
            </a:gs>
            <a:gs pos="100000">
              <a:schemeClr val="l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lumMod val="75000"/>
                  <a:lumOff val="25000"/>
                </a:schemeClr>
              </a:solidFill>
            </a:rPr>
            <a:t>How it Works</a:t>
          </a:r>
          <a:endParaRPr lang="en-US" sz="6500" kern="1200">
            <a:solidFill>
              <a:schemeClr val="bg1">
                <a:lumMod val="75000"/>
                <a:lumOff val="25000"/>
              </a:schemeClr>
            </a:solidFill>
            <a:latin typeface="Century Gothic"/>
          </a:endParaRPr>
        </a:p>
      </dsp:txBody>
      <dsp:txXfrm>
        <a:off x="77962" y="2452480"/>
        <a:ext cx="6293285" cy="14411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C23-6A68-487C-8F17-2F7F2EFF43F3}">
      <dsp:nvSpPr>
        <dsp:cNvPr id="0" name=""/>
        <dsp:cNvSpPr/>
      </dsp:nvSpPr>
      <dsp:spPr>
        <a:xfrm>
          <a:off x="0" y="2374518"/>
          <a:ext cx="6449209" cy="1597050"/>
        </a:xfrm>
        <a:prstGeom prst="roundRect">
          <a:avLst/>
        </a:prstGeom>
        <a:gradFill rotWithShape="0">
          <a:gsLst>
            <a:gs pos="0">
              <a:schemeClr val="lt1">
                <a:hueOff val="0"/>
                <a:satOff val="0"/>
                <a:lumOff val="0"/>
                <a:alphaOff val="0"/>
                <a:tint val="100000"/>
                <a:shade val="100000"/>
                <a:satMod val="129999"/>
              </a:schemeClr>
            </a:gs>
            <a:gs pos="100000">
              <a:schemeClr val="l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lumMod val="75000"/>
                  <a:lumOff val="25000"/>
                </a:schemeClr>
              </a:solidFill>
            </a:rPr>
            <a:t>How it Works</a:t>
          </a:r>
          <a:endParaRPr lang="en-US" sz="6500" kern="1200">
            <a:solidFill>
              <a:schemeClr val="bg1">
                <a:lumMod val="75000"/>
                <a:lumOff val="25000"/>
              </a:schemeClr>
            </a:solidFill>
            <a:latin typeface="Century Gothic"/>
          </a:endParaRPr>
        </a:p>
      </dsp:txBody>
      <dsp:txXfrm>
        <a:off x="77962" y="2452480"/>
        <a:ext cx="6293285" cy="14411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C23-6A68-487C-8F17-2F7F2EFF43F3}">
      <dsp:nvSpPr>
        <dsp:cNvPr id="0" name=""/>
        <dsp:cNvSpPr/>
      </dsp:nvSpPr>
      <dsp:spPr>
        <a:xfrm>
          <a:off x="0" y="2374518"/>
          <a:ext cx="6449209" cy="1597050"/>
        </a:xfrm>
        <a:prstGeom prst="roundRect">
          <a:avLst/>
        </a:prstGeom>
        <a:gradFill rotWithShape="0">
          <a:gsLst>
            <a:gs pos="0">
              <a:schemeClr val="lt1">
                <a:hueOff val="0"/>
                <a:satOff val="0"/>
                <a:lumOff val="0"/>
                <a:alphaOff val="0"/>
                <a:tint val="100000"/>
                <a:shade val="100000"/>
                <a:satMod val="129999"/>
              </a:schemeClr>
            </a:gs>
            <a:gs pos="100000">
              <a:schemeClr val="l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lumMod val="75000"/>
                  <a:lumOff val="25000"/>
                </a:schemeClr>
              </a:solidFill>
            </a:rPr>
            <a:t>How it Works</a:t>
          </a:r>
          <a:endParaRPr lang="en-US" sz="6500" kern="1200">
            <a:solidFill>
              <a:schemeClr val="bg1">
                <a:lumMod val="75000"/>
                <a:lumOff val="25000"/>
              </a:schemeClr>
            </a:solidFill>
            <a:latin typeface="Century Gothic"/>
          </a:endParaRPr>
        </a:p>
      </dsp:txBody>
      <dsp:txXfrm>
        <a:off x="77962" y="2452480"/>
        <a:ext cx="6293285" cy="1441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23472122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n-US" dirty="0"/>
              <a:t>What says blossoming romance like a discussion of the merits of different Computer Architectures?</a:t>
            </a:r>
          </a:p>
          <a:p>
            <a:endParaRPr lang="en-US" dirty="0"/>
          </a:p>
        </p:txBody>
      </p:sp>
    </p:spTree>
    <p:extLst>
      <p:ext uri="{BB962C8B-B14F-4D97-AF65-F5344CB8AC3E}">
        <p14:creationId xmlns:p14="http://schemas.microsoft.com/office/powerpoint/2010/main" val="2796861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 is Marie’s only Immediate Addressing Mode instruction.</a:t>
            </a:r>
          </a:p>
        </p:txBody>
      </p:sp>
    </p:spTree>
    <p:extLst>
      <p:ext uri="{BB962C8B-B14F-4D97-AF65-F5344CB8AC3E}">
        <p14:creationId xmlns:p14="http://schemas.microsoft.com/office/powerpoint/2010/main" val="349441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200A403-9B55-F447-A598-AE96D01FFF41}"/>
              </a:ext>
            </a:extLst>
          </p:cNvPr>
          <p:cNvSpPr txBox="1">
            <a:spLocks noGrp="1"/>
          </p:cNvSpPr>
          <p:nvPr>
            <p:ph type="sldNum" sz="quarter" idx="5"/>
          </p:nvPr>
        </p:nvSpPr>
        <p:spPr>
          <a:ln/>
        </p:spPr>
        <p:txBody>
          <a:bodyPr lIns="0" tIns="0" rIns="0" bIns="0" anchor="b" anchorCtr="0">
            <a:noAutofit/>
          </a:bodyPr>
          <a:lstStyle/>
          <a:p>
            <a:pPr lvl="0"/>
            <a:fld id="{2708FFE6-F502-C944-B861-A35E59B91AD1}" type="slidenum">
              <a:t>24</a:t>
            </a:fld>
            <a:endParaRPr lang="en-US"/>
          </a:p>
        </p:txBody>
      </p:sp>
      <p:sp>
        <p:nvSpPr>
          <p:cNvPr id="2" name="Slide Image Placeholder 1">
            <a:extLst>
              <a:ext uri="{FF2B5EF4-FFF2-40B4-BE49-F238E27FC236}">
                <a16:creationId xmlns:a16="http://schemas.microsoft.com/office/drawing/2014/main" id="{379CA2E0-3A6C-FA4A-B2DA-B7DA8FC38D7D}"/>
              </a:ext>
            </a:extLst>
          </p:cNvPr>
          <p:cNvSpPr>
            <a:spLocks noGrp="1" noRot="1" noChangeAspect="1" noResize="1"/>
          </p:cNvSpPr>
          <p:nvPr>
            <p:ph type="sldImg"/>
          </p:nvPr>
        </p:nvSpPr>
        <p:spPr>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86E98677-35D1-DC4E-8CB8-EFA97B3DC2B0}"/>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58299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D2147ED-FCD6-2E47-AB7D-00439853C85E}"/>
              </a:ext>
            </a:extLst>
          </p:cNvPr>
          <p:cNvSpPr txBox="1">
            <a:spLocks noGrp="1"/>
          </p:cNvSpPr>
          <p:nvPr>
            <p:ph type="sldNum" sz="quarter" idx="5"/>
          </p:nvPr>
        </p:nvSpPr>
        <p:spPr>
          <a:ln/>
        </p:spPr>
        <p:txBody>
          <a:bodyPr lIns="0" tIns="0" rIns="0" bIns="0" anchor="b" anchorCtr="0">
            <a:noAutofit/>
          </a:bodyPr>
          <a:lstStyle/>
          <a:p>
            <a:pPr lvl="0"/>
            <a:fld id="{B945B25A-1346-9247-A8E9-1E6D0A3D0A97}" type="slidenum">
              <a:t>25</a:t>
            </a:fld>
            <a:endParaRPr lang="en-US"/>
          </a:p>
        </p:txBody>
      </p:sp>
      <p:sp>
        <p:nvSpPr>
          <p:cNvPr id="2" name="Slide Image Placeholder 1">
            <a:extLst>
              <a:ext uri="{FF2B5EF4-FFF2-40B4-BE49-F238E27FC236}">
                <a16:creationId xmlns:a16="http://schemas.microsoft.com/office/drawing/2014/main" id="{578D6A86-278A-4E4F-87D9-93C33B313CEF}"/>
              </a:ext>
            </a:extLst>
          </p:cNvPr>
          <p:cNvSpPr>
            <a:spLocks noGrp="1" noRot="1" noChangeAspect="1" noResize="1"/>
          </p:cNvSpPr>
          <p:nvPr>
            <p:ph type="sldImg"/>
          </p:nvPr>
        </p:nvSpPr>
        <p:spPr>
          <a:xfrm>
            <a:off x="1371600" y="763588"/>
            <a:ext cx="5029200"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A7A52142-7BFF-8440-B8F4-ED44659D3651}"/>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194749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18691A6-01F7-C249-9C94-D98E3396EA9B}"/>
              </a:ext>
            </a:extLst>
          </p:cNvPr>
          <p:cNvSpPr txBox="1">
            <a:spLocks noGrp="1"/>
          </p:cNvSpPr>
          <p:nvPr>
            <p:ph type="sldNum" sz="quarter" idx="5"/>
          </p:nvPr>
        </p:nvSpPr>
        <p:spPr>
          <a:ln/>
        </p:spPr>
        <p:txBody>
          <a:bodyPr lIns="0" tIns="0" rIns="0" bIns="0" anchor="b" anchorCtr="0">
            <a:noAutofit/>
          </a:bodyPr>
          <a:lstStyle/>
          <a:p>
            <a:pPr lvl="0"/>
            <a:fld id="{F216EDD0-4CDB-364D-BCE2-EB6CEFA29A07}" type="slidenum">
              <a:t>26</a:t>
            </a:fld>
            <a:endParaRPr lang="en-US"/>
          </a:p>
        </p:txBody>
      </p:sp>
      <p:sp>
        <p:nvSpPr>
          <p:cNvPr id="2" name="Slide Image Placeholder 1">
            <a:extLst>
              <a:ext uri="{FF2B5EF4-FFF2-40B4-BE49-F238E27FC236}">
                <a16:creationId xmlns:a16="http://schemas.microsoft.com/office/drawing/2014/main" id="{96D11472-A516-1B47-8878-685A169224F2}"/>
              </a:ext>
            </a:extLst>
          </p:cNvPr>
          <p:cNvSpPr>
            <a:spLocks noGrp="1" noRot="1" noChangeAspect="1" noResize="1"/>
          </p:cNvSpPr>
          <p:nvPr>
            <p:ph type="sldImg"/>
          </p:nvPr>
        </p:nvSpPr>
        <p:spPr>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EED54A9D-3277-1E4E-85E7-78C265097CF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91706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4322102-8643-0D4C-96D4-E82A8FA9405C}"/>
              </a:ext>
            </a:extLst>
          </p:cNvPr>
          <p:cNvSpPr txBox="1">
            <a:spLocks noGrp="1"/>
          </p:cNvSpPr>
          <p:nvPr>
            <p:ph type="sldNum" sz="quarter" idx="5"/>
          </p:nvPr>
        </p:nvSpPr>
        <p:spPr>
          <a:ln/>
        </p:spPr>
        <p:txBody>
          <a:bodyPr lIns="0" tIns="0" rIns="0" bIns="0" anchor="b" anchorCtr="0">
            <a:noAutofit/>
          </a:bodyPr>
          <a:lstStyle/>
          <a:p>
            <a:pPr lvl="0"/>
            <a:fld id="{F7E75C29-AF3F-694F-8CA3-BC87B4EDA444}" type="slidenum">
              <a:t>27</a:t>
            </a:fld>
            <a:endParaRPr lang="en-US"/>
          </a:p>
        </p:txBody>
      </p:sp>
      <p:sp>
        <p:nvSpPr>
          <p:cNvPr id="2" name="Slide Image Placeholder 1">
            <a:extLst>
              <a:ext uri="{FF2B5EF4-FFF2-40B4-BE49-F238E27FC236}">
                <a16:creationId xmlns:a16="http://schemas.microsoft.com/office/drawing/2014/main" id="{DBE18148-1DA1-504F-A160-B35B7DA36275}"/>
              </a:ext>
            </a:extLst>
          </p:cNvPr>
          <p:cNvSpPr>
            <a:spLocks noGrp="1" noRot="1" noChangeAspect="1" noResize="1"/>
          </p:cNvSpPr>
          <p:nvPr>
            <p:ph type="sldImg"/>
          </p:nvPr>
        </p:nvSpPr>
        <p:spPr>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C7E609E0-C377-7449-959C-9ACEA6A0B89E}"/>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800192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09E48C9-528A-CD45-9649-162E970BBBE8}"/>
              </a:ext>
            </a:extLst>
          </p:cNvPr>
          <p:cNvSpPr txBox="1">
            <a:spLocks noGrp="1"/>
          </p:cNvSpPr>
          <p:nvPr>
            <p:ph type="sldNum" sz="quarter" idx="5"/>
          </p:nvPr>
        </p:nvSpPr>
        <p:spPr>
          <a:ln/>
        </p:spPr>
        <p:txBody>
          <a:bodyPr lIns="0" tIns="0" rIns="0" bIns="0" anchor="b" anchorCtr="0">
            <a:noAutofit/>
          </a:bodyPr>
          <a:lstStyle/>
          <a:p>
            <a:pPr lvl="0"/>
            <a:fld id="{0355F0EF-83A1-E046-9F44-6349AF774C70}" type="slidenum">
              <a:t>28</a:t>
            </a:fld>
            <a:endParaRPr lang="en-US"/>
          </a:p>
        </p:txBody>
      </p:sp>
      <p:sp>
        <p:nvSpPr>
          <p:cNvPr id="2" name="Slide Image Placeholder 1">
            <a:extLst>
              <a:ext uri="{FF2B5EF4-FFF2-40B4-BE49-F238E27FC236}">
                <a16:creationId xmlns:a16="http://schemas.microsoft.com/office/drawing/2014/main" id="{F6C6DF44-02CD-1842-BB84-52C8F39068F0}"/>
              </a:ext>
            </a:extLst>
          </p:cNvPr>
          <p:cNvSpPr>
            <a:spLocks noGrp="1" noRot="1" noChangeAspect="1" noResize="1"/>
          </p:cNvSpPr>
          <p:nvPr>
            <p:ph type="sldImg"/>
          </p:nvPr>
        </p:nvSpPr>
        <p:spPr>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AE5FD5FA-13C7-D542-9C20-056CE65A3B0C}"/>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68671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i="1" dirty="0"/>
              <a:t>Stack example</a:t>
            </a:r>
          </a:p>
          <a:p>
            <a:endParaRPr lang="en-US" dirty="0"/>
          </a:p>
        </p:txBody>
      </p:sp>
    </p:spTree>
    <p:extLst>
      <p:ext uri="{BB962C8B-B14F-4D97-AF65-F5344CB8AC3E}">
        <p14:creationId xmlns:p14="http://schemas.microsoft.com/office/powerpoint/2010/main" val="260469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i="1" dirty="0"/>
              <a:t>Stack example</a:t>
            </a:r>
          </a:p>
          <a:p>
            <a:endParaRPr lang="en-US" dirty="0"/>
          </a:p>
        </p:txBody>
      </p:sp>
    </p:spTree>
    <p:extLst>
      <p:ext uri="{BB962C8B-B14F-4D97-AF65-F5344CB8AC3E}">
        <p14:creationId xmlns:p14="http://schemas.microsoft.com/office/powerpoint/2010/main" val="3704584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i="1" dirty="0"/>
              <a:t>Stack example</a:t>
            </a:r>
          </a:p>
          <a:p>
            <a:endParaRPr lang="en-US" dirty="0"/>
          </a:p>
        </p:txBody>
      </p:sp>
    </p:spTree>
    <p:extLst>
      <p:ext uri="{BB962C8B-B14F-4D97-AF65-F5344CB8AC3E}">
        <p14:creationId xmlns:p14="http://schemas.microsoft.com/office/powerpoint/2010/main" val="1410349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The java virtual machine is a software emulator. And, as stated in its name, it is a virtual machine and has no physical hardware parts like other machines. Although java itself is platform independent, the java virtual machine is platform dependent, meaning it’s different in each operating system. The JVM has four basic duties. First it analyzes java bytecode sent from the compiler. Then, it converts that bytecode into virtual machine code. Next,</a:t>
            </a:r>
            <a:r>
              <a:rPr lang="en-US" sz="2200" b="0" i="0" u="none" strike="noStrike" baseline="0" dirty="0">
                <a:effectLst/>
                <a:latin typeface="Helvetica Neue"/>
                <a:ea typeface="Helvetica Neue"/>
                <a:cs typeface="Helvetica Neue"/>
                <a:sym typeface="Helvetica Neue"/>
              </a:rPr>
              <a:t> it</a:t>
            </a:r>
            <a:r>
              <a:rPr lang="en-US" sz="2200" b="0" i="0" u="none" strike="noStrike" dirty="0">
                <a:effectLst/>
                <a:latin typeface="Helvetica Neue"/>
                <a:ea typeface="Helvetica Neue"/>
                <a:cs typeface="Helvetica Neue"/>
                <a:sym typeface="Helvetica Neue"/>
              </a:rPr>
              <a:t> executes the code. Finally,</a:t>
            </a:r>
            <a:r>
              <a:rPr lang="en-US" sz="2200" b="0" i="0" u="none" strike="noStrike" baseline="0" dirty="0">
                <a:effectLst/>
                <a:latin typeface="Helvetica Neue"/>
                <a:ea typeface="Helvetica Neue"/>
                <a:cs typeface="Helvetica Neue"/>
                <a:sym typeface="Helvetica Neue"/>
              </a:rPr>
              <a:t> it </a:t>
            </a:r>
            <a:r>
              <a:rPr lang="en-US" sz="2200" b="0" i="0" u="none" strike="noStrike" dirty="0">
                <a:effectLst/>
                <a:latin typeface="Helvetica Neue"/>
                <a:ea typeface="Helvetica Neue"/>
                <a:cs typeface="Helvetica Neue"/>
                <a:sym typeface="Helvetica Neue"/>
              </a:rPr>
              <a:t>collects garbage from the heap to free up memory.</a:t>
            </a:r>
            <a:endParaRPr lang="en-US" dirty="0"/>
          </a:p>
        </p:txBody>
      </p:sp>
    </p:spTree>
    <p:extLst>
      <p:ext uri="{BB962C8B-B14F-4D97-AF65-F5344CB8AC3E}">
        <p14:creationId xmlns:p14="http://schemas.microsoft.com/office/powerpoint/2010/main" val="916246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16,32, and 64 bit per instruction are most common.</a:t>
            </a:r>
          </a:p>
          <a:p>
            <a:r>
              <a:rPr lang="en-US" dirty="0"/>
              <a:t>Operand storage is generally in stack, register or both.</a:t>
            </a:r>
          </a:p>
          <a:p>
            <a:r>
              <a:rPr lang="en-US" dirty="0"/>
              <a:t>Operand location is register to register, register to memory, memory to memory</a:t>
            </a:r>
          </a:p>
          <a:p>
            <a:endParaRPr lang="en-US" dirty="0"/>
          </a:p>
          <a:p>
            <a:r>
              <a:rPr lang="en-US" dirty="0"/>
              <a:t>My 15 years or so working in IT has shown IT folks to be as religious about technical differences as the Lilliputians about eggs, “</a:t>
            </a:r>
            <a:r>
              <a:rPr lang="en-US" sz="2200" dirty="0">
                <a:effectLst/>
                <a:latin typeface="Helvetica Neue"/>
                <a:ea typeface="Helvetica Neue"/>
                <a:cs typeface="Helvetica Neue"/>
                <a:sym typeface="Helvetica Neue"/>
              </a:rPr>
              <a:t>Many hundred large Volumes have been published upon this Controversy: But the books of the Big-</a:t>
            </a:r>
            <a:r>
              <a:rPr lang="en-US" sz="2200" dirty="0" err="1">
                <a:effectLst/>
                <a:latin typeface="Helvetica Neue"/>
                <a:ea typeface="Helvetica Neue"/>
                <a:cs typeface="Helvetica Neue"/>
                <a:sym typeface="Helvetica Neue"/>
              </a:rPr>
              <a:t>Endians</a:t>
            </a:r>
            <a:r>
              <a:rPr lang="en-US" sz="2200" dirty="0">
                <a:effectLst/>
                <a:latin typeface="Helvetica Neue"/>
                <a:ea typeface="Helvetica Neue"/>
                <a:cs typeface="Helvetica Neue"/>
                <a:sym typeface="Helvetica Neue"/>
              </a:rPr>
              <a:t> have been long forbidden, and the whole Party rendered incapable by Law of holding Employments. During the Course of these Troubles, the Emperors of </a:t>
            </a:r>
            <a:r>
              <a:rPr lang="en-US" sz="2200" dirty="0" err="1">
                <a:effectLst/>
                <a:latin typeface="Helvetica Neue"/>
                <a:ea typeface="Helvetica Neue"/>
                <a:cs typeface="Helvetica Neue"/>
                <a:sym typeface="Helvetica Neue"/>
              </a:rPr>
              <a:t>Blefuscu</a:t>
            </a:r>
            <a:r>
              <a:rPr lang="en-US" sz="2200" dirty="0">
                <a:effectLst/>
                <a:latin typeface="Helvetica Neue"/>
                <a:ea typeface="Helvetica Neue"/>
                <a:cs typeface="Helvetica Neue"/>
                <a:sym typeface="Helvetica Neue"/>
              </a:rPr>
              <a:t> did frequently expostulate by their Ambassadors, accusing us of making a Schism in Religion, by offending against a fundamental Doctrine of our great Prophet </a:t>
            </a:r>
            <a:r>
              <a:rPr lang="en-US" sz="2200" dirty="0" err="1">
                <a:effectLst/>
                <a:latin typeface="Helvetica Neue"/>
                <a:ea typeface="Helvetica Neue"/>
                <a:cs typeface="Helvetica Neue"/>
                <a:sym typeface="Helvetica Neue"/>
              </a:rPr>
              <a:t>Lustrog</a:t>
            </a:r>
            <a:r>
              <a:rPr lang="en-US" sz="2200" dirty="0">
                <a:effectLst/>
                <a:latin typeface="Helvetica Neue"/>
                <a:ea typeface="Helvetica Neue"/>
                <a:cs typeface="Helvetica Neue"/>
                <a:sym typeface="Helvetica Neue"/>
              </a:rPr>
              <a:t>, in the fifty-fourth Chapter of the </a:t>
            </a:r>
            <a:r>
              <a:rPr lang="en-US" sz="2200" dirty="0" err="1">
                <a:effectLst/>
                <a:latin typeface="Helvetica Neue"/>
                <a:ea typeface="Helvetica Neue"/>
                <a:cs typeface="Helvetica Neue"/>
                <a:sym typeface="Helvetica Neue"/>
              </a:rPr>
              <a:t>Brundrecal</a:t>
            </a:r>
            <a:r>
              <a:rPr lang="en-US" sz="2200" dirty="0">
                <a:effectLst/>
                <a:latin typeface="Helvetica Neue"/>
                <a:ea typeface="Helvetica Neue"/>
                <a:cs typeface="Helvetica Neue"/>
                <a:sym typeface="Helvetica Neue"/>
              </a:rPr>
              <a:t> (which is their </a:t>
            </a:r>
            <a:r>
              <a:rPr lang="en-US" sz="2200" dirty="0" err="1">
                <a:effectLst/>
                <a:latin typeface="Helvetica Neue"/>
                <a:ea typeface="Helvetica Neue"/>
                <a:cs typeface="Helvetica Neue"/>
                <a:sym typeface="Helvetica Neue"/>
              </a:rPr>
              <a:t>Alcoran</a:t>
            </a:r>
            <a:r>
              <a:rPr lang="en-US" sz="2200" dirty="0">
                <a:effectLst/>
                <a:latin typeface="Helvetica Neue"/>
                <a:ea typeface="Helvetica Neue"/>
                <a:cs typeface="Helvetica Neue"/>
                <a:sym typeface="Helvetica Neue"/>
              </a:rPr>
              <a:t>.) This, however, is thought to be a </a:t>
            </a:r>
            <a:r>
              <a:rPr lang="en-US" sz="2200" dirty="0" err="1">
                <a:effectLst/>
                <a:latin typeface="Helvetica Neue"/>
                <a:ea typeface="Helvetica Neue"/>
                <a:cs typeface="Helvetica Neue"/>
                <a:sym typeface="Helvetica Neue"/>
              </a:rPr>
              <a:t>meer</a:t>
            </a:r>
            <a:r>
              <a:rPr lang="en-US" sz="2200" dirty="0">
                <a:effectLst/>
                <a:latin typeface="Helvetica Neue"/>
                <a:ea typeface="Helvetica Neue"/>
                <a:cs typeface="Helvetica Neue"/>
                <a:sym typeface="Helvetica Neue"/>
              </a:rPr>
              <a:t> Strain upon the Text: For the Words are these: That all true Believers shall break their Eggs at the convenient End: and which is the convenient End, seems, in my humble Opinion, to be left to every Man's Conscience, or at least in the power of the Chief Magistrate to determine.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Don’t believe me find a baby boomer in IT with a long grey beard and ask him about vi vs emacs.</a:t>
            </a:r>
            <a:endParaRPr lang="en-US" dirty="0"/>
          </a:p>
        </p:txBody>
      </p:sp>
    </p:spTree>
    <p:extLst>
      <p:ext uri="{BB962C8B-B14F-4D97-AF65-F5344CB8AC3E}">
        <p14:creationId xmlns:p14="http://schemas.microsoft.com/office/powerpoint/2010/main" val="4163714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Stack</a:t>
            </a:r>
            <a:r>
              <a:rPr lang="en-US" sz="2200" b="0" i="0" u="none" strike="noStrike" baseline="0" dirty="0">
                <a:effectLst/>
                <a:latin typeface="Helvetica Neue"/>
                <a:ea typeface="Helvetica Neue"/>
                <a:cs typeface="Helvetica Neue"/>
                <a:sym typeface="Helvetica Neue"/>
              </a:rPr>
              <a:t> is a</a:t>
            </a:r>
            <a:r>
              <a:rPr lang="en-US" sz="2200" b="0" i="0" u="none" strike="noStrike" dirty="0">
                <a:effectLst/>
                <a:latin typeface="Helvetica Neue"/>
                <a:ea typeface="Helvetica Neue"/>
                <a:cs typeface="Helvetica Neue"/>
                <a:sym typeface="Helvetica Neue"/>
              </a:rPr>
              <a:t> data structure that implements the Last in First out order, also known as LIFO. This means the operands are implicitly on top of the stack. Can access operands by pushing or popping onto the stack</a:t>
            </a:r>
            <a:endParaRPr lang="en-US" i="0" dirty="0"/>
          </a:p>
        </p:txBody>
      </p:sp>
    </p:spTree>
    <p:extLst>
      <p:ext uri="{BB962C8B-B14F-4D97-AF65-F5344CB8AC3E}">
        <p14:creationId xmlns:p14="http://schemas.microsoft.com/office/powerpoint/2010/main" val="201515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Compared to other ISA’s, since the operands of a stack are on top of the stack, we don’t need operands in ALU instruction like add or subtract. Whereas an accumulator like the MARIE sim, would need one operand, and a General Purpose Register would need 2 or 3 operands. Some advantages stack has over the two are Simple Model of expression evaluation, short instructions, and an ordered organization. However, compared to the others, it requires more instructions and that causes performance issues such as bottlenecking. </a:t>
            </a:r>
            <a:endParaRPr lang="en-US" dirty="0"/>
          </a:p>
        </p:txBody>
      </p:sp>
    </p:spTree>
    <p:extLst>
      <p:ext uri="{BB962C8B-B14F-4D97-AF65-F5344CB8AC3E}">
        <p14:creationId xmlns:p14="http://schemas.microsoft.com/office/powerpoint/2010/main" val="1585227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Stack example</a:t>
            </a:r>
          </a:p>
        </p:txBody>
      </p:sp>
    </p:spTree>
    <p:extLst>
      <p:ext uri="{BB962C8B-B14F-4D97-AF65-F5344CB8AC3E}">
        <p14:creationId xmlns:p14="http://schemas.microsoft.com/office/powerpoint/2010/main" val="2416043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i="1" dirty="0"/>
              <a:t>Stack example</a:t>
            </a:r>
          </a:p>
        </p:txBody>
      </p:sp>
    </p:spTree>
    <p:extLst>
      <p:ext uri="{BB962C8B-B14F-4D97-AF65-F5344CB8AC3E}">
        <p14:creationId xmlns:p14="http://schemas.microsoft.com/office/powerpoint/2010/main" val="1096493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i="1" dirty="0"/>
              <a:t>Stack example</a:t>
            </a:r>
          </a:p>
          <a:p>
            <a:endParaRPr lang="en-US" dirty="0"/>
          </a:p>
        </p:txBody>
      </p:sp>
    </p:spTree>
    <p:extLst>
      <p:ext uri="{BB962C8B-B14F-4D97-AF65-F5344CB8AC3E}">
        <p14:creationId xmlns:p14="http://schemas.microsoft.com/office/powerpoint/2010/main" val="3280993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i="1" dirty="0"/>
              <a:t>Stack example</a:t>
            </a:r>
          </a:p>
          <a:p>
            <a:endParaRPr lang="en-US" dirty="0"/>
          </a:p>
        </p:txBody>
      </p:sp>
    </p:spTree>
    <p:extLst>
      <p:ext uri="{BB962C8B-B14F-4D97-AF65-F5344CB8AC3E}">
        <p14:creationId xmlns:p14="http://schemas.microsoft.com/office/powerpoint/2010/main" val="1700436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At the top you have the loading area that loads from the bootstrap </a:t>
            </a:r>
            <a:r>
              <a:rPr lang="en-US" sz="2200" b="0" i="0" u="none" strike="noStrike" dirty="0" err="1">
                <a:effectLst/>
                <a:latin typeface="Helvetica Neue"/>
                <a:ea typeface="Helvetica Neue"/>
                <a:cs typeface="Helvetica Neue"/>
                <a:sym typeface="Helvetica Neue"/>
              </a:rPr>
              <a:t>classpath</a:t>
            </a:r>
            <a:r>
              <a:rPr lang="en-US" sz="2200" b="0" i="0" u="none" strike="noStrike" dirty="0">
                <a:effectLst/>
                <a:latin typeface="Helvetica Neue"/>
                <a:ea typeface="Helvetica Neue"/>
                <a:cs typeface="Helvetica Neue"/>
                <a:sym typeface="Helvetica Neue"/>
              </a:rPr>
              <a:t>, classes inside the extension folder, and application level </a:t>
            </a:r>
            <a:r>
              <a:rPr lang="en-US" sz="2200" b="0" i="0" u="none" strike="noStrike" dirty="0" err="1">
                <a:effectLst/>
                <a:latin typeface="Helvetica Neue"/>
                <a:ea typeface="Helvetica Neue"/>
                <a:cs typeface="Helvetica Neue"/>
                <a:sym typeface="Helvetica Neue"/>
              </a:rPr>
              <a:t>classpaths</a:t>
            </a:r>
            <a:r>
              <a:rPr lang="en-US" sz="2200" b="0" i="0" u="none" strike="noStrike" dirty="0">
                <a:effectLst/>
                <a:latin typeface="Helvetica Neue"/>
                <a:ea typeface="Helvetica Neue"/>
                <a:cs typeface="Helvetica Neue"/>
                <a:sym typeface="Helvetica Neue"/>
              </a:rPr>
              <a:t>. Then it verifies the bytecode for properness, prepares memory for static variables, and resolves symbolic memory references with original memory references. And then initializing static variables blocks to their original values. Then in the runtime data area, you have the method area that holds everything in a class. The heap holds created objects so when your code instantiates an object it goes here. The stack is where the method area and heap come together to do work for each thread. The stack houses methods and their variables in their own frame. The PC registers</a:t>
            </a:r>
            <a:r>
              <a:rPr lang="en-US" sz="2200" b="0" i="0" u="none" strike="noStrike" baseline="0" dirty="0">
                <a:effectLst/>
                <a:latin typeface="Helvetica Neue"/>
                <a:ea typeface="Helvetica Neue"/>
                <a:cs typeface="Helvetica Neue"/>
                <a:sym typeface="Helvetica Neue"/>
              </a:rPr>
              <a:t> </a:t>
            </a:r>
            <a:r>
              <a:rPr lang="en-US" sz="2200" b="0" i="0" u="none" strike="noStrike" dirty="0">
                <a:effectLst/>
                <a:latin typeface="Helvetica Neue"/>
                <a:ea typeface="Helvetica Neue"/>
                <a:cs typeface="Helvetica Neue"/>
                <a:sym typeface="Helvetica Neue"/>
              </a:rPr>
              <a:t> holds the address to executing instructions for each thread. The interpreter interprets bytecode. The JIT compiler or just in time compiler helps speeds up the performance because the interpreter executes code slowly since it has to interpret every method even when it was already interpreted. JIT takes the bytecode and turn it into native code that doesn’t need to be interpreted every time. The garbage collector collects garbage from the heap, like unused objects, to free up memory. JNI and Native Method Libraries interact with each other and help execute native libraries. </a:t>
            </a:r>
            <a:endParaRPr lang="en-US" dirty="0"/>
          </a:p>
        </p:txBody>
      </p:sp>
    </p:spTree>
    <p:extLst>
      <p:ext uri="{BB962C8B-B14F-4D97-AF65-F5344CB8AC3E}">
        <p14:creationId xmlns:p14="http://schemas.microsoft.com/office/powerpoint/2010/main" val="3973257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i="1" dirty="0"/>
              <a:t>Stack example</a:t>
            </a:r>
          </a:p>
          <a:p>
            <a:endParaRPr lang="en-US" dirty="0"/>
          </a:p>
        </p:txBody>
      </p:sp>
    </p:spTree>
    <p:extLst>
      <p:ext uri="{BB962C8B-B14F-4D97-AF65-F5344CB8AC3E}">
        <p14:creationId xmlns:p14="http://schemas.microsoft.com/office/powerpoint/2010/main" val="3146848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Amount of space required depends on instruction size and whether or not instructions are variable in size.</a:t>
            </a:r>
          </a:p>
          <a:p>
            <a:endParaRPr lang="en-US" dirty="0"/>
          </a:p>
          <a:p>
            <a:r>
              <a:rPr lang="en-US" dirty="0"/>
              <a:t>Number of instructions in an ISA can range from 16 in Marie to 100’s on x86 and ARM.</a:t>
            </a:r>
          </a:p>
          <a:p>
            <a:endParaRPr lang="en-US" dirty="0"/>
          </a:p>
          <a:p>
            <a:endParaRPr lang="en-US" dirty="0"/>
          </a:p>
        </p:txBody>
      </p:sp>
    </p:spTree>
    <p:extLst>
      <p:ext uri="{BB962C8B-B14F-4D97-AF65-F5344CB8AC3E}">
        <p14:creationId xmlns:p14="http://schemas.microsoft.com/office/powerpoint/2010/main" val="2293913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Expanding on Operand Storage from a few slides ago. We have examples of all three CPU Storage.</a:t>
            </a:r>
          </a:p>
        </p:txBody>
      </p:sp>
    </p:spTree>
    <p:extLst>
      <p:ext uri="{BB962C8B-B14F-4D97-AF65-F5344CB8AC3E}">
        <p14:creationId xmlns:p14="http://schemas.microsoft.com/office/powerpoint/2010/main" val="386628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bits for opcode and 12 for operands.</a:t>
            </a:r>
          </a:p>
          <a:p>
            <a:r>
              <a:rPr lang="en-US" dirty="0"/>
              <a:t>If two operands, one is implicit on the accumulator.</a:t>
            </a:r>
          </a:p>
          <a:p>
            <a:r>
              <a:rPr lang="en-US" dirty="0"/>
              <a:t>The accumulator is a register! (Register to register)</a:t>
            </a:r>
          </a:p>
        </p:txBody>
      </p:sp>
    </p:spTree>
    <p:extLst>
      <p:ext uri="{BB962C8B-B14F-4D97-AF65-F5344CB8AC3E}">
        <p14:creationId xmlns:p14="http://schemas.microsoft.com/office/powerpoint/2010/main" val="3899203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categories of instructions. I’ve broken up MARIE instructions to these categories.</a:t>
            </a:r>
          </a:p>
          <a:p>
            <a:endParaRPr lang="en-US" dirty="0"/>
          </a:p>
          <a:p>
            <a:r>
              <a:rPr lang="en-US" dirty="0"/>
              <a:t>Another difference in ISAs is how different instructions address memory, for example some of the MARIE Movement Instructions are direct (meaning the instruction includes an address that holds the explicit operand) and some are indirect ( meaning the instruction includes the address that holds a pointer to the operand ).</a:t>
            </a:r>
          </a:p>
        </p:txBody>
      </p:sp>
    </p:spTree>
    <p:extLst>
      <p:ext uri="{BB962C8B-B14F-4D97-AF65-F5344CB8AC3E}">
        <p14:creationId xmlns:p14="http://schemas.microsoft.com/office/powerpoint/2010/main" val="239195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with the arithmetic operations we have a mix of direct and indirect memory access.</a:t>
            </a:r>
          </a:p>
        </p:txBody>
      </p:sp>
    </p:spTree>
    <p:extLst>
      <p:ext uri="{BB962C8B-B14F-4D97-AF65-F5344CB8AC3E}">
        <p14:creationId xmlns:p14="http://schemas.microsoft.com/office/powerpoint/2010/main" val="320296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things in and out of the computer, so that its actually useful for humans!</a:t>
            </a:r>
          </a:p>
          <a:p>
            <a:endParaRPr lang="en-US" dirty="0"/>
          </a:p>
          <a:p>
            <a:r>
              <a:rPr lang="en-US" dirty="0"/>
              <a:t>I don’t believe that these neatly fit the Register Addressing category as they imply a single register rather than accepting one as an operand, but they are likely the best fit.</a:t>
            </a:r>
          </a:p>
        </p:txBody>
      </p:sp>
    </p:spTree>
    <p:extLst>
      <p:ext uri="{BB962C8B-B14F-4D97-AF65-F5344CB8AC3E}">
        <p14:creationId xmlns:p14="http://schemas.microsoft.com/office/powerpoint/2010/main" val="1787295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input and output, doesn’t seem like </a:t>
            </a:r>
            <a:r>
              <a:rPr lang="en-US" dirty="0" err="1"/>
              <a:t>Skipcond</a:t>
            </a:r>
            <a:r>
              <a:rPr lang="en-US" dirty="0"/>
              <a:t> is a perfect fit.</a:t>
            </a:r>
          </a:p>
        </p:txBody>
      </p:sp>
    </p:spTree>
    <p:extLst>
      <p:ext uri="{BB962C8B-B14F-4D97-AF65-F5344CB8AC3E}">
        <p14:creationId xmlns:p14="http://schemas.microsoft.com/office/powerpoint/2010/main" val="359624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11"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Alt">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4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26786" y="8367325"/>
            <a:ext cx="1706880" cy="519289"/>
          </a:xfrm>
          <a:prstGeom prst="rect">
            <a:avLst/>
          </a:prstGeom>
        </p:spPr>
        <p:txBody>
          <a:bodyPr lIns="109234" tIns="54617" rIns="109234" bIns="54617"/>
          <a:lstStyle/>
          <a:p>
            <a:fld id="{846CE7D5-CF57-46EF-B807-FDD0502418D4}" type="datetimeFigureOut">
              <a:rPr lang="en-US" smtClean="0"/>
              <a:t>3/27/19</a:t>
            </a:fld>
            <a:endParaRPr lang="en-US"/>
          </a:p>
        </p:txBody>
      </p:sp>
      <p:sp>
        <p:nvSpPr>
          <p:cNvPr id="5" name="Footer Placeholder 4"/>
          <p:cNvSpPr>
            <a:spLocks noGrp="1"/>
          </p:cNvSpPr>
          <p:nvPr>
            <p:ph type="ftr" sz="quarter" idx="11"/>
          </p:nvPr>
        </p:nvSpPr>
        <p:spPr>
          <a:xfrm>
            <a:off x="1217506" y="8367325"/>
            <a:ext cx="8046720" cy="519289"/>
          </a:xfrm>
          <a:prstGeom prst="rect">
            <a:avLst/>
          </a:prstGeom>
        </p:spPr>
        <p:txBody>
          <a:bodyPr lIns="109234" tIns="54617" rIns="109234" bIns="54617"/>
          <a:lstStyle/>
          <a:p>
            <a:endParaRPr lang="en-US"/>
          </a:p>
        </p:txBody>
      </p:sp>
      <p:sp>
        <p:nvSpPr>
          <p:cNvPr id="6" name="Slide Number Placeholder 5"/>
          <p:cNvSpPr>
            <a:spLocks noGrp="1"/>
          </p:cNvSpPr>
          <p:nvPr>
            <p:ph type="sldNum" sz="quarter" idx="12"/>
          </p:nvPr>
        </p:nvSpPr>
        <p:spPr>
          <a:xfrm>
            <a:off x="12114221" y="431800"/>
            <a:ext cx="479298" cy="398058"/>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92984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9426786" y="8367325"/>
            <a:ext cx="1706880" cy="519289"/>
          </a:xfrm>
          <a:prstGeom prst="rect">
            <a:avLst/>
          </a:prstGeom>
        </p:spPr>
        <p:txBody>
          <a:bodyPr lIns="109234" tIns="54617" rIns="109234" bIns="54617"/>
          <a:lstStyle/>
          <a:p>
            <a:fld id="{846CE7D5-CF57-46EF-B807-FDD0502418D4}" type="datetimeFigureOut">
              <a:rPr lang="en-US" smtClean="0"/>
              <a:t>3/27/19</a:t>
            </a:fld>
            <a:endParaRPr lang="en-US"/>
          </a:p>
        </p:txBody>
      </p:sp>
      <p:sp>
        <p:nvSpPr>
          <p:cNvPr id="4" name="Footer Placeholder 3"/>
          <p:cNvSpPr>
            <a:spLocks noGrp="1"/>
          </p:cNvSpPr>
          <p:nvPr>
            <p:ph type="ftr" sz="quarter" idx="11"/>
          </p:nvPr>
        </p:nvSpPr>
        <p:spPr>
          <a:xfrm>
            <a:off x="1217506" y="8367325"/>
            <a:ext cx="8046720" cy="519289"/>
          </a:xfrm>
          <a:prstGeom prst="rect">
            <a:avLst/>
          </a:prstGeom>
        </p:spPr>
        <p:txBody>
          <a:bodyPr lIns="109234" tIns="54617" rIns="109234" bIns="54617"/>
          <a:lstStyle/>
          <a:p>
            <a:endParaRPr lang="en-US"/>
          </a:p>
        </p:txBody>
      </p:sp>
      <p:sp>
        <p:nvSpPr>
          <p:cNvPr id="5" name="Slide Number Placeholder 4"/>
          <p:cNvSpPr>
            <a:spLocks noGrp="1"/>
          </p:cNvSpPr>
          <p:nvPr>
            <p:ph type="sldNum" sz="quarter" idx="12"/>
          </p:nvPr>
        </p:nvSpPr>
        <p:spPr>
          <a:xfrm>
            <a:off x="12114221" y="431800"/>
            <a:ext cx="479298" cy="398058"/>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4525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hyperlink" Target="https://youtu.be/ZVnaklkMVt4"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www.cs.kent.edu/~durand/CS0/Notes/Chapter05/isa.html" TargetMode="External"/><Relationship Id="rId2" Type="http://schemas.openxmlformats.org/officeDocument/2006/relationships/hyperlink" Target="https://dzone.com/articles/jvm-architecture-explained" TargetMode="External"/><Relationship Id="rId1" Type="http://schemas.openxmlformats.org/officeDocument/2006/relationships/slideLayout" Target="../slideLayouts/slideLayout16.xml"/><Relationship Id="rId5" Type="http://schemas.openxmlformats.org/officeDocument/2006/relationships/hyperlink" Target="http://vision.gel.ulaval.ca/~jflalonde/cours/1001/h17/docs/arm-instructionset.pdf" TargetMode="External"/><Relationship Id="rId4" Type="http://schemas.openxmlformats.org/officeDocument/2006/relationships/hyperlink" Target="http://cs.uccs.edu/~cs520/S99ch2.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Instruction Set Architecture"/>
          <p:cNvSpPr txBox="1">
            <a:spLocks noGrp="1"/>
          </p:cNvSpPr>
          <p:nvPr>
            <p:ph type="title"/>
          </p:nvPr>
        </p:nvSpPr>
        <p:spPr>
          <a:prstGeom prst="rect">
            <a:avLst/>
          </a:prstGeom>
        </p:spPr>
        <p:txBody>
          <a:bodyPr/>
          <a:lstStyle>
            <a:lvl1pPr defTabSz="350520">
              <a:defRPr sz="10200"/>
            </a:lvl1pPr>
          </a:lstStyle>
          <a:p>
            <a:r>
              <a:t>Instruction Set Architecture</a:t>
            </a:r>
          </a:p>
        </p:txBody>
      </p:sp>
      <p:sp>
        <p:nvSpPr>
          <p:cNvPr id="167" name="Dionndra, Kenji, Nate, &amp; Vincent"/>
          <p:cNvSpPr txBox="1">
            <a:spLocks noGrp="1"/>
          </p:cNvSpPr>
          <p:nvPr>
            <p:ph type="body" sz="quarter" idx="1"/>
          </p:nvPr>
        </p:nvSpPr>
        <p:spPr>
          <a:prstGeom prst="rect">
            <a:avLst/>
          </a:prstGeom>
        </p:spPr>
        <p:txBody>
          <a:bodyPr/>
          <a:lstStyle/>
          <a:p>
            <a:r>
              <a:t>Dionndra, Kenji, Nate, &amp; Vincent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FAD9-D998-A34C-8F62-CF91E6D4DABA}"/>
              </a:ext>
            </a:extLst>
          </p:cNvPr>
          <p:cNvSpPr>
            <a:spLocks noGrp="1"/>
          </p:cNvSpPr>
          <p:nvPr>
            <p:ph type="title"/>
          </p:nvPr>
        </p:nvSpPr>
        <p:spPr/>
        <p:txBody>
          <a:bodyPr>
            <a:normAutofit fontScale="90000"/>
          </a:bodyPr>
          <a:lstStyle/>
          <a:p>
            <a:r>
              <a:rPr lang="en-US" dirty="0"/>
              <a:t>MARIE DATA MOVEMENT INSTRUCTION TYPES</a:t>
            </a:r>
          </a:p>
        </p:txBody>
      </p:sp>
      <p:graphicFrame>
        <p:nvGraphicFramePr>
          <p:cNvPr id="3" name="Table 2">
            <a:extLst>
              <a:ext uri="{FF2B5EF4-FFF2-40B4-BE49-F238E27FC236}">
                <a16:creationId xmlns:a16="http://schemas.microsoft.com/office/drawing/2014/main" id="{0DDEAC4E-141F-1644-A712-AC6363CA62B8}"/>
              </a:ext>
            </a:extLst>
          </p:cNvPr>
          <p:cNvGraphicFramePr>
            <a:graphicFrameLocks noGrp="1"/>
          </p:cNvGraphicFramePr>
          <p:nvPr>
            <p:extLst>
              <p:ext uri="{D42A27DB-BD31-4B8C-83A1-F6EECF244321}">
                <p14:modId xmlns:p14="http://schemas.microsoft.com/office/powerpoint/2010/main" val="2995415751"/>
              </p:ext>
            </p:extLst>
          </p:nvPr>
        </p:nvGraphicFramePr>
        <p:xfrm>
          <a:off x="427788" y="2895600"/>
          <a:ext cx="11713412" cy="4970707"/>
        </p:xfrm>
        <a:graphic>
          <a:graphicData uri="http://schemas.openxmlformats.org/drawingml/2006/table">
            <a:tbl>
              <a:tblPr firstRow="1" bandRow="1">
                <a:tableStyleId>{5940675A-B579-460E-94D1-54222C63F5DA}</a:tableStyleId>
              </a:tblPr>
              <a:tblGrid>
                <a:gridCol w="2928353">
                  <a:extLst>
                    <a:ext uri="{9D8B030D-6E8A-4147-A177-3AD203B41FA5}">
                      <a16:colId xmlns:a16="http://schemas.microsoft.com/office/drawing/2014/main" val="417742652"/>
                    </a:ext>
                  </a:extLst>
                </a:gridCol>
                <a:gridCol w="2928353">
                  <a:extLst>
                    <a:ext uri="{9D8B030D-6E8A-4147-A177-3AD203B41FA5}">
                      <a16:colId xmlns:a16="http://schemas.microsoft.com/office/drawing/2014/main" val="3711012088"/>
                    </a:ext>
                  </a:extLst>
                </a:gridCol>
                <a:gridCol w="2928353">
                  <a:extLst>
                    <a:ext uri="{9D8B030D-6E8A-4147-A177-3AD203B41FA5}">
                      <a16:colId xmlns:a16="http://schemas.microsoft.com/office/drawing/2014/main" val="3771595842"/>
                    </a:ext>
                  </a:extLst>
                </a:gridCol>
                <a:gridCol w="2928353">
                  <a:extLst>
                    <a:ext uri="{9D8B030D-6E8A-4147-A177-3AD203B41FA5}">
                      <a16:colId xmlns:a16="http://schemas.microsoft.com/office/drawing/2014/main" val="510166239"/>
                    </a:ext>
                  </a:extLst>
                </a:gridCol>
              </a:tblGrid>
              <a:tr h="760994">
                <a:tc>
                  <a:txBody>
                    <a:bodyPr/>
                    <a:lstStyle/>
                    <a:p>
                      <a:r>
                        <a:rPr lang="en-US" sz="2800" dirty="0"/>
                        <a:t>Opcode</a:t>
                      </a:r>
                    </a:p>
                  </a:txBody>
                  <a:tcPr/>
                </a:tc>
                <a:tc>
                  <a:txBody>
                    <a:bodyPr/>
                    <a:lstStyle/>
                    <a:p>
                      <a:r>
                        <a:rPr lang="en-US" sz="2800" dirty="0"/>
                        <a:t>Instruction</a:t>
                      </a:r>
                    </a:p>
                  </a:txBody>
                  <a:tcPr/>
                </a:tc>
                <a:tc>
                  <a:txBody>
                    <a:bodyPr/>
                    <a:lstStyle/>
                    <a:p>
                      <a:r>
                        <a:rPr lang="en-US" sz="2800" dirty="0"/>
                        <a:t>Addressing Mode</a:t>
                      </a:r>
                    </a:p>
                  </a:txBody>
                  <a:tcPr/>
                </a:tc>
                <a:tc>
                  <a:txBody>
                    <a:bodyPr/>
                    <a:lstStyle/>
                    <a:p>
                      <a:r>
                        <a:rPr lang="en-US" sz="2800" dirty="0"/>
                        <a:t>Description</a:t>
                      </a:r>
                    </a:p>
                  </a:txBody>
                  <a:tcPr/>
                </a:tc>
                <a:extLst>
                  <a:ext uri="{0D108BD9-81ED-4DB2-BD59-A6C34878D82A}">
                    <a16:rowId xmlns:a16="http://schemas.microsoft.com/office/drawing/2014/main" val="2453852784"/>
                  </a:ext>
                </a:extLst>
              </a:tr>
              <a:tr h="760994">
                <a:tc>
                  <a:txBody>
                    <a:bodyPr/>
                    <a:lstStyle/>
                    <a:p>
                      <a:r>
                        <a:rPr lang="en-US" sz="2800" dirty="0"/>
                        <a:t>0001</a:t>
                      </a:r>
                    </a:p>
                  </a:txBody>
                  <a:tcPr/>
                </a:tc>
                <a:tc>
                  <a:txBody>
                    <a:bodyPr/>
                    <a:lstStyle/>
                    <a:p>
                      <a:r>
                        <a:rPr lang="en-US" sz="2800" dirty="0"/>
                        <a:t>Load X</a:t>
                      </a:r>
                    </a:p>
                  </a:txBody>
                  <a:tcPr/>
                </a:tc>
                <a:tc>
                  <a:txBody>
                    <a:bodyPr/>
                    <a:lstStyle/>
                    <a:p>
                      <a:r>
                        <a:rPr lang="en-US" sz="2800" dirty="0"/>
                        <a:t>Direct</a:t>
                      </a:r>
                    </a:p>
                  </a:txBody>
                  <a:tcPr/>
                </a:tc>
                <a:tc>
                  <a:txBody>
                    <a:bodyPr/>
                    <a:lstStyle/>
                    <a:p>
                      <a:r>
                        <a:rPr lang="en-US" sz="2800" dirty="0"/>
                        <a:t>Load byte at X into AC</a:t>
                      </a:r>
                    </a:p>
                  </a:txBody>
                  <a:tcPr/>
                </a:tc>
                <a:extLst>
                  <a:ext uri="{0D108BD9-81ED-4DB2-BD59-A6C34878D82A}">
                    <a16:rowId xmlns:a16="http://schemas.microsoft.com/office/drawing/2014/main" val="28208624"/>
                  </a:ext>
                </a:extLst>
              </a:tr>
              <a:tr h="760994">
                <a:tc>
                  <a:txBody>
                    <a:bodyPr/>
                    <a:lstStyle/>
                    <a:p>
                      <a:r>
                        <a:rPr lang="en-US" sz="2800" dirty="0"/>
                        <a:t>0010</a:t>
                      </a:r>
                    </a:p>
                  </a:txBody>
                  <a:tcPr/>
                </a:tc>
                <a:tc>
                  <a:txBody>
                    <a:bodyPr/>
                    <a:lstStyle/>
                    <a:p>
                      <a:r>
                        <a:rPr lang="en-US" sz="2800" dirty="0"/>
                        <a:t>Store X</a:t>
                      </a:r>
                    </a:p>
                  </a:txBody>
                  <a:tcPr/>
                </a:tc>
                <a:tc>
                  <a:txBody>
                    <a:bodyPr/>
                    <a:lstStyle/>
                    <a:p>
                      <a:r>
                        <a:rPr lang="en-US" sz="2800" dirty="0"/>
                        <a:t>Direct</a:t>
                      </a:r>
                    </a:p>
                  </a:txBody>
                  <a:tcPr/>
                </a:tc>
                <a:tc>
                  <a:txBody>
                    <a:bodyPr/>
                    <a:lstStyle/>
                    <a:p>
                      <a:r>
                        <a:rPr lang="en-US" sz="2800" dirty="0"/>
                        <a:t>Store AC into memory at X</a:t>
                      </a:r>
                    </a:p>
                  </a:txBody>
                  <a:tcPr/>
                </a:tc>
                <a:extLst>
                  <a:ext uri="{0D108BD9-81ED-4DB2-BD59-A6C34878D82A}">
                    <a16:rowId xmlns:a16="http://schemas.microsoft.com/office/drawing/2014/main" val="3808005998"/>
                  </a:ext>
                </a:extLst>
              </a:tr>
              <a:tr h="1335009">
                <a:tc>
                  <a:txBody>
                    <a:bodyPr/>
                    <a:lstStyle/>
                    <a:p>
                      <a:r>
                        <a:rPr lang="en-US" sz="2800" dirty="0"/>
                        <a:t>1101</a:t>
                      </a:r>
                    </a:p>
                  </a:txBody>
                  <a:tcPr/>
                </a:tc>
                <a:tc>
                  <a:txBody>
                    <a:bodyPr/>
                    <a:lstStyle/>
                    <a:p>
                      <a:r>
                        <a:rPr lang="en-US" sz="2800" dirty="0" err="1"/>
                        <a:t>LoadI</a:t>
                      </a:r>
                      <a:r>
                        <a:rPr lang="en-US" sz="2800" dirty="0"/>
                        <a:t> X</a:t>
                      </a:r>
                    </a:p>
                  </a:txBody>
                  <a:tcPr/>
                </a:tc>
                <a:tc>
                  <a:txBody>
                    <a:bodyPr/>
                    <a:lstStyle/>
                    <a:p>
                      <a:r>
                        <a:rPr lang="en-US" sz="2800" dirty="0"/>
                        <a:t>Indirect</a:t>
                      </a:r>
                    </a:p>
                  </a:txBody>
                  <a:tcPr/>
                </a:tc>
                <a:tc>
                  <a:txBody>
                    <a:bodyPr/>
                    <a:lstStyle/>
                    <a:p>
                      <a:r>
                        <a:rPr lang="en-US" sz="2800" dirty="0"/>
                        <a:t>Load byte referenced by pointer at X into AC</a:t>
                      </a:r>
                    </a:p>
                  </a:txBody>
                  <a:tcPr/>
                </a:tc>
                <a:extLst>
                  <a:ext uri="{0D108BD9-81ED-4DB2-BD59-A6C34878D82A}">
                    <a16:rowId xmlns:a16="http://schemas.microsoft.com/office/drawing/2014/main" val="2614685625"/>
                  </a:ext>
                </a:extLst>
              </a:tr>
              <a:tr h="1335009">
                <a:tc>
                  <a:txBody>
                    <a:bodyPr/>
                    <a:lstStyle/>
                    <a:p>
                      <a:r>
                        <a:rPr lang="en-US" sz="2800" dirty="0"/>
                        <a:t>1110</a:t>
                      </a:r>
                    </a:p>
                  </a:txBody>
                  <a:tcPr/>
                </a:tc>
                <a:tc>
                  <a:txBody>
                    <a:bodyPr/>
                    <a:lstStyle/>
                    <a:p>
                      <a:r>
                        <a:rPr lang="en-US" sz="2800" dirty="0" err="1"/>
                        <a:t>StoreI</a:t>
                      </a:r>
                      <a:r>
                        <a:rPr lang="en-US" sz="2800" dirty="0"/>
                        <a:t> X</a:t>
                      </a:r>
                    </a:p>
                  </a:txBody>
                  <a:tcPr/>
                </a:tc>
                <a:tc>
                  <a:txBody>
                    <a:bodyPr/>
                    <a:lstStyle/>
                    <a:p>
                      <a:r>
                        <a:rPr lang="en-US" sz="2800" dirty="0"/>
                        <a:t>Indirect</a:t>
                      </a:r>
                    </a:p>
                  </a:txBody>
                  <a:tcPr/>
                </a:tc>
                <a:tc>
                  <a:txBody>
                    <a:bodyPr/>
                    <a:lstStyle/>
                    <a:p>
                      <a:r>
                        <a:rPr lang="en-US" sz="2800" dirty="0"/>
                        <a:t>Store AC at byte referenced by pointer at X</a:t>
                      </a:r>
                    </a:p>
                  </a:txBody>
                  <a:tcPr/>
                </a:tc>
                <a:extLst>
                  <a:ext uri="{0D108BD9-81ED-4DB2-BD59-A6C34878D82A}">
                    <a16:rowId xmlns:a16="http://schemas.microsoft.com/office/drawing/2014/main" val="2049467839"/>
                  </a:ext>
                </a:extLst>
              </a:tr>
            </a:tbl>
          </a:graphicData>
        </a:graphic>
      </p:graphicFrame>
    </p:spTree>
    <p:extLst>
      <p:ext uri="{BB962C8B-B14F-4D97-AF65-F5344CB8AC3E}">
        <p14:creationId xmlns:p14="http://schemas.microsoft.com/office/powerpoint/2010/main" val="7869525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FAD9-D998-A34C-8F62-CF91E6D4DABA}"/>
              </a:ext>
            </a:extLst>
          </p:cNvPr>
          <p:cNvSpPr>
            <a:spLocks noGrp="1"/>
          </p:cNvSpPr>
          <p:nvPr>
            <p:ph type="title"/>
          </p:nvPr>
        </p:nvSpPr>
        <p:spPr/>
        <p:txBody>
          <a:bodyPr>
            <a:normAutofit fontScale="90000"/>
          </a:bodyPr>
          <a:lstStyle/>
          <a:p>
            <a:r>
              <a:rPr lang="en-US" dirty="0"/>
              <a:t>MARIE Arithmetic Operations</a:t>
            </a:r>
          </a:p>
        </p:txBody>
      </p:sp>
      <p:graphicFrame>
        <p:nvGraphicFramePr>
          <p:cNvPr id="3" name="Table 2">
            <a:extLst>
              <a:ext uri="{FF2B5EF4-FFF2-40B4-BE49-F238E27FC236}">
                <a16:creationId xmlns:a16="http://schemas.microsoft.com/office/drawing/2014/main" id="{0DDEAC4E-141F-1644-A712-AC6363CA62B8}"/>
              </a:ext>
            </a:extLst>
          </p:cNvPr>
          <p:cNvGraphicFramePr>
            <a:graphicFrameLocks noGrp="1"/>
          </p:cNvGraphicFramePr>
          <p:nvPr>
            <p:extLst>
              <p:ext uri="{D42A27DB-BD31-4B8C-83A1-F6EECF244321}">
                <p14:modId xmlns:p14="http://schemas.microsoft.com/office/powerpoint/2010/main" val="3436236528"/>
              </p:ext>
            </p:extLst>
          </p:nvPr>
        </p:nvGraphicFramePr>
        <p:xfrm>
          <a:off x="427788" y="2895600"/>
          <a:ext cx="11713412" cy="4121225"/>
        </p:xfrm>
        <a:graphic>
          <a:graphicData uri="http://schemas.openxmlformats.org/drawingml/2006/table">
            <a:tbl>
              <a:tblPr firstRow="1" bandRow="1">
                <a:tableStyleId>{5940675A-B579-460E-94D1-54222C63F5DA}</a:tableStyleId>
              </a:tblPr>
              <a:tblGrid>
                <a:gridCol w="2928353">
                  <a:extLst>
                    <a:ext uri="{9D8B030D-6E8A-4147-A177-3AD203B41FA5}">
                      <a16:colId xmlns:a16="http://schemas.microsoft.com/office/drawing/2014/main" val="417742652"/>
                    </a:ext>
                  </a:extLst>
                </a:gridCol>
                <a:gridCol w="2928353">
                  <a:extLst>
                    <a:ext uri="{9D8B030D-6E8A-4147-A177-3AD203B41FA5}">
                      <a16:colId xmlns:a16="http://schemas.microsoft.com/office/drawing/2014/main" val="3711012088"/>
                    </a:ext>
                  </a:extLst>
                </a:gridCol>
                <a:gridCol w="2928353">
                  <a:extLst>
                    <a:ext uri="{9D8B030D-6E8A-4147-A177-3AD203B41FA5}">
                      <a16:colId xmlns:a16="http://schemas.microsoft.com/office/drawing/2014/main" val="110051359"/>
                    </a:ext>
                  </a:extLst>
                </a:gridCol>
                <a:gridCol w="2928353">
                  <a:extLst>
                    <a:ext uri="{9D8B030D-6E8A-4147-A177-3AD203B41FA5}">
                      <a16:colId xmlns:a16="http://schemas.microsoft.com/office/drawing/2014/main" val="510166239"/>
                    </a:ext>
                  </a:extLst>
                </a:gridCol>
              </a:tblGrid>
              <a:tr h="760994">
                <a:tc>
                  <a:txBody>
                    <a:bodyPr/>
                    <a:lstStyle/>
                    <a:p>
                      <a:r>
                        <a:rPr lang="en-US" sz="2800" dirty="0"/>
                        <a:t>Opcode</a:t>
                      </a:r>
                    </a:p>
                  </a:txBody>
                  <a:tcPr/>
                </a:tc>
                <a:tc>
                  <a:txBody>
                    <a:bodyPr/>
                    <a:lstStyle/>
                    <a:p>
                      <a:r>
                        <a:rPr lang="en-US" sz="2800" dirty="0"/>
                        <a:t>Instruction</a:t>
                      </a:r>
                    </a:p>
                  </a:txBody>
                  <a:tcPr/>
                </a:tc>
                <a:tc>
                  <a:txBody>
                    <a:bodyPr/>
                    <a:lstStyle/>
                    <a:p>
                      <a:r>
                        <a:rPr lang="en-US" sz="2800" dirty="0"/>
                        <a:t>Addressing Mode</a:t>
                      </a:r>
                    </a:p>
                  </a:txBody>
                  <a:tcPr/>
                </a:tc>
                <a:tc>
                  <a:txBody>
                    <a:bodyPr/>
                    <a:lstStyle/>
                    <a:p>
                      <a:r>
                        <a:rPr lang="en-US" sz="2800" dirty="0"/>
                        <a:t>Description</a:t>
                      </a:r>
                    </a:p>
                  </a:txBody>
                  <a:tcPr/>
                </a:tc>
                <a:extLst>
                  <a:ext uri="{0D108BD9-81ED-4DB2-BD59-A6C34878D82A}">
                    <a16:rowId xmlns:a16="http://schemas.microsoft.com/office/drawing/2014/main" val="2453852784"/>
                  </a:ext>
                </a:extLst>
              </a:tr>
              <a:tr h="760994">
                <a:tc>
                  <a:txBody>
                    <a:bodyPr/>
                    <a:lstStyle/>
                    <a:p>
                      <a:r>
                        <a:rPr lang="en-US" sz="2800" dirty="0"/>
                        <a:t>0011</a:t>
                      </a:r>
                    </a:p>
                  </a:txBody>
                  <a:tcPr/>
                </a:tc>
                <a:tc>
                  <a:txBody>
                    <a:bodyPr/>
                    <a:lstStyle/>
                    <a:p>
                      <a:r>
                        <a:rPr lang="en-US" sz="2800" dirty="0"/>
                        <a:t>Add X</a:t>
                      </a:r>
                    </a:p>
                  </a:txBody>
                  <a:tcPr/>
                </a:tc>
                <a:tc>
                  <a:txBody>
                    <a:bodyPr/>
                    <a:lstStyle/>
                    <a:p>
                      <a:r>
                        <a:rPr lang="en-US" sz="2800" dirty="0"/>
                        <a:t>Direct</a:t>
                      </a:r>
                    </a:p>
                  </a:txBody>
                  <a:tcPr/>
                </a:tc>
                <a:tc>
                  <a:txBody>
                    <a:bodyPr/>
                    <a:lstStyle/>
                    <a:p>
                      <a:r>
                        <a:rPr lang="en-US" sz="2800" dirty="0"/>
                        <a:t>Add value of byte at X to AC and store result in AC</a:t>
                      </a:r>
                    </a:p>
                  </a:txBody>
                  <a:tcPr/>
                </a:tc>
                <a:extLst>
                  <a:ext uri="{0D108BD9-81ED-4DB2-BD59-A6C34878D82A}">
                    <a16:rowId xmlns:a16="http://schemas.microsoft.com/office/drawing/2014/main" val="28208624"/>
                  </a:ext>
                </a:extLst>
              </a:tr>
              <a:tr h="760994">
                <a:tc>
                  <a:txBody>
                    <a:bodyPr/>
                    <a:lstStyle/>
                    <a:p>
                      <a:r>
                        <a:rPr lang="en-US" sz="2800" dirty="0"/>
                        <a:t>0100</a:t>
                      </a:r>
                    </a:p>
                  </a:txBody>
                  <a:tcPr/>
                </a:tc>
                <a:tc>
                  <a:txBody>
                    <a:bodyPr/>
                    <a:lstStyle/>
                    <a:p>
                      <a:r>
                        <a:rPr lang="en-US" sz="2800" dirty="0" err="1"/>
                        <a:t>Subt</a:t>
                      </a:r>
                      <a:r>
                        <a:rPr lang="en-US" sz="2800" dirty="0"/>
                        <a:t> X</a:t>
                      </a:r>
                    </a:p>
                  </a:txBody>
                  <a:tcPr/>
                </a:tc>
                <a:tc>
                  <a:txBody>
                    <a:bodyPr/>
                    <a:lstStyle/>
                    <a:p>
                      <a:r>
                        <a:rPr lang="en-US" sz="2800" dirty="0"/>
                        <a:t>Direct</a:t>
                      </a:r>
                    </a:p>
                  </a:txBody>
                  <a:tcPr/>
                </a:tc>
                <a:tc>
                  <a:txBody>
                    <a:bodyPr/>
                    <a:lstStyle/>
                    <a:p>
                      <a:r>
                        <a:rPr lang="en-US" sz="2800" dirty="0"/>
                        <a:t>Subtract value of byte at X from AC and store result in AC</a:t>
                      </a:r>
                    </a:p>
                  </a:txBody>
                  <a:tcPr/>
                </a:tc>
                <a:extLst>
                  <a:ext uri="{0D108BD9-81ED-4DB2-BD59-A6C34878D82A}">
                    <a16:rowId xmlns:a16="http://schemas.microsoft.com/office/drawing/2014/main" val="3808005998"/>
                  </a:ext>
                </a:extLst>
              </a:tr>
              <a:tr h="1335009">
                <a:tc>
                  <a:txBody>
                    <a:bodyPr/>
                    <a:lstStyle/>
                    <a:p>
                      <a:r>
                        <a:rPr lang="en-US" sz="2800" dirty="0"/>
                        <a:t>1011</a:t>
                      </a:r>
                    </a:p>
                  </a:txBody>
                  <a:tcPr/>
                </a:tc>
                <a:tc>
                  <a:txBody>
                    <a:bodyPr/>
                    <a:lstStyle/>
                    <a:p>
                      <a:r>
                        <a:rPr lang="en-US" sz="2800" dirty="0" err="1"/>
                        <a:t>AddI</a:t>
                      </a:r>
                      <a:r>
                        <a:rPr lang="en-US" sz="2800" dirty="0"/>
                        <a:t> X</a:t>
                      </a:r>
                    </a:p>
                  </a:txBody>
                  <a:tcPr/>
                </a:tc>
                <a:tc>
                  <a:txBody>
                    <a:bodyPr/>
                    <a:lstStyle/>
                    <a:p>
                      <a:r>
                        <a:rPr lang="en-US" sz="2800" dirty="0"/>
                        <a:t>Indirect</a:t>
                      </a:r>
                    </a:p>
                  </a:txBody>
                  <a:tcPr/>
                </a:tc>
                <a:tc>
                  <a:txBody>
                    <a:bodyPr/>
                    <a:lstStyle/>
                    <a:p>
                      <a:r>
                        <a:rPr lang="en-US" sz="2800" dirty="0"/>
                        <a:t>Add value of byte referenced by pointer at X to AC and store result in the AC</a:t>
                      </a:r>
                    </a:p>
                  </a:txBody>
                  <a:tcPr/>
                </a:tc>
                <a:extLst>
                  <a:ext uri="{0D108BD9-81ED-4DB2-BD59-A6C34878D82A}">
                    <a16:rowId xmlns:a16="http://schemas.microsoft.com/office/drawing/2014/main" val="2614685625"/>
                  </a:ext>
                </a:extLst>
              </a:tr>
            </a:tbl>
          </a:graphicData>
        </a:graphic>
      </p:graphicFrame>
    </p:spTree>
    <p:extLst>
      <p:ext uri="{BB962C8B-B14F-4D97-AF65-F5344CB8AC3E}">
        <p14:creationId xmlns:p14="http://schemas.microsoft.com/office/powerpoint/2010/main" val="10565358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FAD9-D998-A34C-8F62-CF91E6D4DABA}"/>
              </a:ext>
            </a:extLst>
          </p:cNvPr>
          <p:cNvSpPr>
            <a:spLocks noGrp="1"/>
          </p:cNvSpPr>
          <p:nvPr>
            <p:ph type="title"/>
          </p:nvPr>
        </p:nvSpPr>
        <p:spPr/>
        <p:txBody>
          <a:bodyPr>
            <a:normAutofit fontScale="90000"/>
          </a:bodyPr>
          <a:lstStyle/>
          <a:p>
            <a:r>
              <a:rPr lang="en-US" dirty="0"/>
              <a:t>MARIE I/O Operations</a:t>
            </a:r>
          </a:p>
        </p:txBody>
      </p:sp>
      <p:graphicFrame>
        <p:nvGraphicFramePr>
          <p:cNvPr id="3" name="Table 2">
            <a:extLst>
              <a:ext uri="{FF2B5EF4-FFF2-40B4-BE49-F238E27FC236}">
                <a16:creationId xmlns:a16="http://schemas.microsoft.com/office/drawing/2014/main" id="{0DDEAC4E-141F-1644-A712-AC6363CA62B8}"/>
              </a:ext>
            </a:extLst>
          </p:cNvPr>
          <p:cNvGraphicFramePr>
            <a:graphicFrameLocks noGrp="1"/>
          </p:cNvGraphicFramePr>
          <p:nvPr>
            <p:extLst>
              <p:ext uri="{D42A27DB-BD31-4B8C-83A1-F6EECF244321}">
                <p14:modId xmlns:p14="http://schemas.microsoft.com/office/powerpoint/2010/main" val="425728354"/>
              </p:ext>
            </p:extLst>
          </p:nvPr>
        </p:nvGraphicFramePr>
        <p:xfrm>
          <a:off x="427788" y="2895600"/>
          <a:ext cx="11713412" cy="2318396"/>
        </p:xfrm>
        <a:graphic>
          <a:graphicData uri="http://schemas.openxmlformats.org/drawingml/2006/table">
            <a:tbl>
              <a:tblPr firstRow="1" bandRow="1">
                <a:tableStyleId>{5940675A-B579-460E-94D1-54222C63F5DA}</a:tableStyleId>
              </a:tblPr>
              <a:tblGrid>
                <a:gridCol w="2928353">
                  <a:extLst>
                    <a:ext uri="{9D8B030D-6E8A-4147-A177-3AD203B41FA5}">
                      <a16:colId xmlns:a16="http://schemas.microsoft.com/office/drawing/2014/main" val="417742652"/>
                    </a:ext>
                  </a:extLst>
                </a:gridCol>
                <a:gridCol w="2928353">
                  <a:extLst>
                    <a:ext uri="{9D8B030D-6E8A-4147-A177-3AD203B41FA5}">
                      <a16:colId xmlns:a16="http://schemas.microsoft.com/office/drawing/2014/main" val="3711012088"/>
                    </a:ext>
                  </a:extLst>
                </a:gridCol>
                <a:gridCol w="2928353">
                  <a:extLst>
                    <a:ext uri="{9D8B030D-6E8A-4147-A177-3AD203B41FA5}">
                      <a16:colId xmlns:a16="http://schemas.microsoft.com/office/drawing/2014/main" val="3520302130"/>
                    </a:ext>
                  </a:extLst>
                </a:gridCol>
                <a:gridCol w="2928353">
                  <a:extLst>
                    <a:ext uri="{9D8B030D-6E8A-4147-A177-3AD203B41FA5}">
                      <a16:colId xmlns:a16="http://schemas.microsoft.com/office/drawing/2014/main" val="510166239"/>
                    </a:ext>
                  </a:extLst>
                </a:gridCol>
              </a:tblGrid>
              <a:tr h="760994">
                <a:tc>
                  <a:txBody>
                    <a:bodyPr/>
                    <a:lstStyle/>
                    <a:p>
                      <a:r>
                        <a:rPr lang="en-US" sz="2800" dirty="0"/>
                        <a:t>Opcode</a:t>
                      </a:r>
                    </a:p>
                  </a:txBody>
                  <a:tcPr/>
                </a:tc>
                <a:tc>
                  <a:txBody>
                    <a:bodyPr/>
                    <a:lstStyle/>
                    <a:p>
                      <a:r>
                        <a:rPr lang="en-US" sz="2800" dirty="0"/>
                        <a:t>Instruction</a:t>
                      </a:r>
                    </a:p>
                  </a:txBody>
                  <a:tcPr/>
                </a:tc>
                <a:tc>
                  <a:txBody>
                    <a:bodyPr/>
                    <a:lstStyle/>
                    <a:p>
                      <a:r>
                        <a:rPr lang="en-US" sz="2800" dirty="0"/>
                        <a:t>Addressing Mode</a:t>
                      </a:r>
                    </a:p>
                  </a:txBody>
                  <a:tcPr/>
                </a:tc>
                <a:tc>
                  <a:txBody>
                    <a:bodyPr/>
                    <a:lstStyle/>
                    <a:p>
                      <a:r>
                        <a:rPr lang="en-US" sz="2800" dirty="0"/>
                        <a:t>Description</a:t>
                      </a:r>
                    </a:p>
                  </a:txBody>
                  <a:tcPr/>
                </a:tc>
                <a:extLst>
                  <a:ext uri="{0D108BD9-81ED-4DB2-BD59-A6C34878D82A}">
                    <a16:rowId xmlns:a16="http://schemas.microsoft.com/office/drawing/2014/main" val="2453852784"/>
                  </a:ext>
                </a:extLst>
              </a:tr>
              <a:tr h="760994">
                <a:tc>
                  <a:txBody>
                    <a:bodyPr/>
                    <a:lstStyle/>
                    <a:p>
                      <a:r>
                        <a:rPr lang="en-US" sz="2800" dirty="0"/>
                        <a:t>0101</a:t>
                      </a:r>
                    </a:p>
                  </a:txBody>
                  <a:tcPr/>
                </a:tc>
                <a:tc>
                  <a:txBody>
                    <a:bodyPr/>
                    <a:lstStyle/>
                    <a:p>
                      <a:r>
                        <a:rPr lang="en-US" sz="2800" dirty="0"/>
                        <a:t>Input</a:t>
                      </a:r>
                    </a:p>
                  </a:txBody>
                  <a:tcPr/>
                </a:tc>
                <a:tc>
                  <a:txBody>
                    <a:bodyPr/>
                    <a:lstStyle/>
                    <a:p>
                      <a:r>
                        <a:rPr lang="en-US" sz="2800" dirty="0"/>
                        <a:t>Register Addressing</a:t>
                      </a:r>
                    </a:p>
                  </a:txBody>
                  <a:tcPr/>
                </a:tc>
                <a:tc>
                  <a:txBody>
                    <a:bodyPr/>
                    <a:lstStyle/>
                    <a:p>
                      <a:r>
                        <a:rPr lang="en-US" sz="2800" dirty="0"/>
                        <a:t>Load value from input register to AC</a:t>
                      </a:r>
                    </a:p>
                  </a:txBody>
                  <a:tcPr/>
                </a:tc>
                <a:extLst>
                  <a:ext uri="{0D108BD9-81ED-4DB2-BD59-A6C34878D82A}">
                    <a16:rowId xmlns:a16="http://schemas.microsoft.com/office/drawing/2014/main" val="28208624"/>
                  </a:ext>
                </a:extLst>
              </a:tr>
              <a:tr h="760994">
                <a:tc>
                  <a:txBody>
                    <a:bodyPr/>
                    <a:lstStyle/>
                    <a:p>
                      <a:r>
                        <a:rPr lang="en-US" sz="2800" dirty="0"/>
                        <a:t>0110</a:t>
                      </a:r>
                    </a:p>
                  </a:txBody>
                  <a:tcPr/>
                </a:tc>
                <a:tc>
                  <a:txBody>
                    <a:bodyPr/>
                    <a:lstStyle/>
                    <a:p>
                      <a:r>
                        <a:rPr lang="en-US" sz="2800" dirty="0"/>
                        <a:t>Output</a:t>
                      </a:r>
                    </a:p>
                  </a:txBody>
                  <a:tcPr/>
                </a:tc>
                <a:tc>
                  <a:txBody>
                    <a:bodyPr/>
                    <a:lstStyle/>
                    <a:p>
                      <a:r>
                        <a:rPr lang="en-US" sz="2800" dirty="0"/>
                        <a:t>Register Addressing</a:t>
                      </a:r>
                    </a:p>
                  </a:txBody>
                  <a:tcPr/>
                </a:tc>
                <a:tc>
                  <a:txBody>
                    <a:bodyPr/>
                    <a:lstStyle/>
                    <a:p>
                      <a:r>
                        <a:rPr lang="en-US" sz="2800" dirty="0"/>
                        <a:t>Load value from AC to output register</a:t>
                      </a:r>
                    </a:p>
                  </a:txBody>
                  <a:tcPr/>
                </a:tc>
                <a:extLst>
                  <a:ext uri="{0D108BD9-81ED-4DB2-BD59-A6C34878D82A}">
                    <a16:rowId xmlns:a16="http://schemas.microsoft.com/office/drawing/2014/main" val="3808005998"/>
                  </a:ext>
                </a:extLst>
              </a:tr>
            </a:tbl>
          </a:graphicData>
        </a:graphic>
      </p:graphicFrame>
    </p:spTree>
    <p:extLst>
      <p:ext uri="{BB962C8B-B14F-4D97-AF65-F5344CB8AC3E}">
        <p14:creationId xmlns:p14="http://schemas.microsoft.com/office/powerpoint/2010/main" val="365036517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FAD9-D998-A34C-8F62-CF91E6D4DABA}"/>
              </a:ext>
            </a:extLst>
          </p:cNvPr>
          <p:cNvSpPr>
            <a:spLocks noGrp="1"/>
          </p:cNvSpPr>
          <p:nvPr>
            <p:ph type="title"/>
          </p:nvPr>
        </p:nvSpPr>
        <p:spPr/>
        <p:txBody>
          <a:bodyPr>
            <a:normAutofit fontScale="90000"/>
          </a:bodyPr>
          <a:lstStyle/>
          <a:p>
            <a:r>
              <a:rPr lang="en-US" dirty="0"/>
              <a:t>MARIE Transfer of Control operations</a:t>
            </a:r>
          </a:p>
        </p:txBody>
      </p:sp>
      <p:graphicFrame>
        <p:nvGraphicFramePr>
          <p:cNvPr id="3" name="Table 2">
            <a:extLst>
              <a:ext uri="{FF2B5EF4-FFF2-40B4-BE49-F238E27FC236}">
                <a16:creationId xmlns:a16="http://schemas.microsoft.com/office/drawing/2014/main" id="{0DDEAC4E-141F-1644-A712-AC6363CA62B8}"/>
              </a:ext>
            </a:extLst>
          </p:cNvPr>
          <p:cNvGraphicFramePr>
            <a:graphicFrameLocks noGrp="1"/>
          </p:cNvGraphicFramePr>
          <p:nvPr>
            <p:extLst>
              <p:ext uri="{D42A27DB-BD31-4B8C-83A1-F6EECF244321}">
                <p14:modId xmlns:p14="http://schemas.microsoft.com/office/powerpoint/2010/main" val="284138057"/>
              </p:ext>
            </p:extLst>
          </p:nvPr>
        </p:nvGraphicFramePr>
        <p:xfrm>
          <a:off x="427788" y="2895600"/>
          <a:ext cx="10617544" cy="5924054"/>
        </p:xfrm>
        <a:graphic>
          <a:graphicData uri="http://schemas.openxmlformats.org/drawingml/2006/table">
            <a:tbl>
              <a:tblPr firstRow="1" bandRow="1">
                <a:tableStyleId>{5940675A-B579-460E-94D1-54222C63F5DA}</a:tableStyleId>
              </a:tblPr>
              <a:tblGrid>
                <a:gridCol w="2854692">
                  <a:extLst>
                    <a:ext uri="{9D8B030D-6E8A-4147-A177-3AD203B41FA5}">
                      <a16:colId xmlns:a16="http://schemas.microsoft.com/office/drawing/2014/main" val="417742652"/>
                    </a:ext>
                  </a:extLst>
                </a:gridCol>
                <a:gridCol w="2053468">
                  <a:extLst>
                    <a:ext uri="{9D8B030D-6E8A-4147-A177-3AD203B41FA5}">
                      <a16:colId xmlns:a16="http://schemas.microsoft.com/office/drawing/2014/main" val="3711012088"/>
                    </a:ext>
                  </a:extLst>
                </a:gridCol>
                <a:gridCol w="2854692">
                  <a:extLst>
                    <a:ext uri="{9D8B030D-6E8A-4147-A177-3AD203B41FA5}">
                      <a16:colId xmlns:a16="http://schemas.microsoft.com/office/drawing/2014/main" val="825900902"/>
                    </a:ext>
                  </a:extLst>
                </a:gridCol>
                <a:gridCol w="2854692">
                  <a:extLst>
                    <a:ext uri="{9D8B030D-6E8A-4147-A177-3AD203B41FA5}">
                      <a16:colId xmlns:a16="http://schemas.microsoft.com/office/drawing/2014/main" val="510166239"/>
                    </a:ext>
                  </a:extLst>
                </a:gridCol>
              </a:tblGrid>
              <a:tr h="760994">
                <a:tc>
                  <a:txBody>
                    <a:bodyPr/>
                    <a:lstStyle/>
                    <a:p>
                      <a:r>
                        <a:rPr lang="en-US" sz="2800" dirty="0"/>
                        <a:t>Opcode</a:t>
                      </a:r>
                    </a:p>
                  </a:txBody>
                  <a:tcPr/>
                </a:tc>
                <a:tc>
                  <a:txBody>
                    <a:bodyPr/>
                    <a:lstStyle/>
                    <a:p>
                      <a:r>
                        <a:rPr lang="en-US" sz="2800" dirty="0"/>
                        <a:t>Instruction</a:t>
                      </a:r>
                    </a:p>
                  </a:txBody>
                  <a:tcPr/>
                </a:tc>
                <a:tc>
                  <a:txBody>
                    <a:bodyPr/>
                    <a:lstStyle/>
                    <a:p>
                      <a:r>
                        <a:rPr lang="en-US" sz="2800" dirty="0"/>
                        <a:t>Addressing Mode</a:t>
                      </a:r>
                    </a:p>
                  </a:txBody>
                  <a:tcPr/>
                </a:tc>
                <a:tc>
                  <a:txBody>
                    <a:bodyPr/>
                    <a:lstStyle/>
                    <a:p>
                      <a:r>
                        <a:rPr lang="en-US" sz="2800" dirty="0"/>
                        <a:t>Description</a:t>
                      </a:r>
                    </a:p>
                  </a:txBody>
                  <a:tcPr/>
                </a:tc>
                <a:extLst>
                  <a:ext uri="{0D108BD9-81ED-4DB2-BD59-A6C34878D82A}">
                    <a16:rowId xmlns:a16="http://schemas.microsoft.com/office/drawing/2014/main" val="2453852784"/>
                  </a:ext>
                </a:extLst>
              </a:tr>
              <a:tr h="760994">
                <a:tc>
                  <a:txBody>
                    <a:bodyPr/>
                    <a:lstStyle/>
                    <a:p>
                      <a:r>
                        <a:rPr lang="en-US" sz="2800" dirty="0"/>
                        <a:t>0000</a:t>
                      </a:r>
                    </a:p>
                  </a:txBody>
                  <a:tcPr/>
                </a:tc>
                <a:tc>
                  <a:txBody>
                    <a:bodyPr/>
                    <a:lstStyle/>
                    <a:p>
                      <a:r>
                        <a:rPr lang="en-US" sz="2800" dirty="0" err="1"/>
                        <a:t>JnS</a:t>
                      </a:r>
                      <a:r>
                        <a:rPr lang="en-US" sz="2800" dirty="0"/>
                        <a:t> X (Jump and Store)</a:t>
                      </a:r>
                    </a:p>
                  </a:txBody>
                  <a:tcPr/>
                </a:tc>
                <a:tc>
                  <a:txBody>
                    <a:bodyPr/>
                    <a:lstStyle/>
                    <a:p>
                      <a:r>
                        <a:rPr lang="en-US" sz="2800" dirty="0"/>
                        <a:t>Indirect</a:t>
                      </a:r>
                    </a:p>
                  </a:txBody>
                  <a:tcPr/>
                </a:tc>
                <a:tc>
                  <a:txBody>
                    <a:bodyPr/>
                    <a:lstStyle/>
                    <a:p>
                      <a:r>
                        <a:rPr lang="en-US" sz="2800" dirty="0"/>
                        <a:t>“Cache” X in MAR, store current PC to X, and jump to  X</a:t>
                      </a:r>
                    </a:p>
                  </a:txBody>
                  <a:tcPr/>
                </a:tc>
                <a:extLst>
                  <a:ext uri="{0D108BD9-81ED-4DB2-BD59-A6C34878D82A}">
                    <a16:rowId xmlns:a16="http://schemas.microsoft.com/office/drawing/2014/main" val="28208624"/>
                  </a:ext>
                </a:extLst>
              </a:tr>
              <a:tr h="760994">
                <a:tc>
                  <a:txBody>
                    <a:bodyPr/>
                    <a:lstStyle/>
                    <a:p>
                      <a:r>
                        <a:rPr lang="en-US" sz="2800" dirty="0"/>
                        <a:t>1000</a:t>
                      </a:r>
                    </a:p>
                  </a:txBody>
                  <a:tcPr/>
                </a:tc>
                <a:tc>
                  <a:txBody>
                    <a:bodyPr/>
                    <a:lstStyle/>
                    <a:p>
                      <a:r>
                        <a:rPr lang="en-US" sz="2800" dirty="0" err="1"/>
                        <a:t>Skipcond</a:t>
                      </a:r>
                      <a:r>
                        <a:rPr lang="en-US" sz="2800" dirty="0"/>
                        <a:t>*</a:t>
                      </a:r>
                    </a:p>
                  </a:txBody>
                  <a:tcPr/>
                </a:tc>
                <a:tc>
                  <a:txBody>
                    <a:bodyPr/>
                    <a:lstStyle/>
                    <a:p>
                      <a:r>
                        <a:rPr lang="en-US" sz="2800" dirty="0"/>
                        <a:t>Register Addressing</a:t>
                      </a:r>
                    </a:p>
                  </a:txBody>
                  <a:tcPr/>
                </a:tc>
                <a:tc>
                  <a:txBody>
                    <a:bodyPr/>
                    <a:lstStyle/>
                    <a:p>
                      <a:r>
                        <a:rPr lang="en-US" sz="2800" dirty="0"/>
                        <a:t>Depending on highest 2 bits in operand portion of instruction, skip next instruction if AC is higher, equal to, or lower than zero.</a:t>
                      </a:r>
                    </a:p>
                  </a:txBody>
                  <a:tcPr/>
                </a:tc>
                <a:extLst>
                  <a:ext uri="{0D108BD9-81ED-4DB2-BD59-A6C34878D82A}">
                    <a16:rowId xmlns:a16="http://schemas.microsoft.com/office/drawing/2014/main" val="3808005998"/>
                  </a:ext>
                </a:extLst>
              </a:tr>
              <a:tr h="760994">
                <a:tc>
                  <a:txBody>
                    <a:bodyPr/>
                    <a:lstStyle/>
                    <a:p>
                      <a:r>
                        <a:rPr lang="en-US" sz="2800" dirty="0"/>
                        <a:t>1001</a:t>
                      </a:r>
                    </a:p>
                  </a:txBody>
                  <a:tcPr/>
                </a:tc>
                <a:tc>
                  <a:txBody>
                    <a:bodyPr/>
                    <a:lstStyle/>
                    <a:p>
                      <a:r>
                        <a:rPr lang="en-US" sz="2800" dirty="0"/>
                        <a:t>Jump X</a:t>
                      </a:r>
                    </a:p>
                  </a:txBody>
                  <a:tcPr/>
                </a:tc>
                <a:tc>
                  <a:txBody>
                    <a:bodyPr/>
                    <a:lstStyle/>
                    <a:p>
                      <a:r>
                        <a:rPr lang="en-US" sz="2800" dirty="0"/>
                        <a:t>Direct</a:t>
                      </a:r>
                    </a:p>
                  </a:txBody>
                  <a:tcPr/>
                </a:tc>
                <a:tc>
                  <a:txBody>
                    <a:bodyPr/>
                    <a:lstStyle/>
                    <a:p>
                      <a:r>
                        <a:rPr lang="en-US" sz="2800" dirty="0"/>
                        <a:t>Load instruction at X into PC</a:t>
                      </a:r>
                    </a:p>
                  </a:txBody>
                  <a:tcPr/>
                </a:tc>
                <a:extLst>
                  <a:ext uri="{0D108BD9-81ED-4DB2-BD59-A6C34878D82A}">
                    <a16:rowId xmlns:a16="http://schemas.microsoft.com/office/drawing/2014/main" val="2878662000"/>
                  </a:ext>
                </a:extLst>
              </a:tr>
              <a:tr h="760994">
                <a:tc>
                  <a:txBody>
                    <a:bodyPr/>
                    <a:lstStyle/>
                    <a:p>
                      <a:r>
                        <a:rPr lang="en-US" sz="2800" dirty="0"/>
                        <a:t>1100</a:t>
                      </a:r>
                    </a:p>
                  </a:txBody>
                  <a:tcPr/>
                </a:tc>
                <a:tc>
                  <a:txBody>
                    <a:bodyPr/>
                    <a:lstStyle/>
                    <a:p>
                      <a:r>
                        <a:rPr lang="en-US" sz="2800" dirty="0" err="1"/>
                        <a:t>JumpI</a:t>
                      </a:r>
                      <a:r>
                        <a:rPr lang="en-US" sz="2800" dirty="0"/>
                        <a:t> X</a:t>
                      </a:r>
                    </a:p>
                  </a:txBody>
                  <a:tcPr/>
                </a:tc>
                <a:tc>
                  <a:txBody>
                    <a:bodyPr/>
                    <a:lstStyle/>
                    <a:p>
                      <a:r>
                        <a:rPr lang="en-US" sz="2800" dirty="0"/>
                        <a:t>Indirect</a:t>
                      </a:r>
                    </a:p>
                  </a:txBody>
                  <a:tcPr/>
                </a:tc>
                <a:tc>
                  <a:txBody>
                    <a:bodyPr/>
                    <a:lstStyle/>
                    <a:p>
                      <a:r>
                        <a:rPr lang="en-US" sz="2800" dirty="0"/>
                        <a:t>Load instruction referenced by pointer at X into PC</a:t>
                      </a:r>
                    </a:p>
                  </a:txBody>
                  <a:tcPr/>
                </a:tc>
                <a:extLst>
                  <a:ext uri="{0D108BD9-81ED-4DB2-BD59-A6C34878D82A}">
                    <a16:rowId xmlns:a16="http://schemas.microsoft.com/office/drawing/2014/main" val="793676133"/>
                  </a:ext>
                </a:extLst>
              </a:tr>
            </a:tbl>
          </a:graphicData>
        </a:graphic>
      </p:graphicFrame>
      <p:sp>
        <p:nvSpPr>
          <p:cNvPr id="4" name="TextBox 3">
            <a:extLst>
              <a:ext uri="{FF2B5EF4-FFF2-40B4-BE49-F238E27FC236}">
                <a16:creationId xmlns:a16="http://schemas.microsoft.com/office/drawing/2014/main" id="{3625DFCE-864F-4643-AFF8-82736C031747}"/>
              </a:ext>
            </a:extLst>
          </p:cNvPr>
          <p:cNvSpPr txBox="1"/>
          <p:nvPr/>
        </p:nvSpPr>
        <p:spPr>
          <a:xfrm>
            <a:off x="818147" y="8472107"/>
            <a:ext cx="406842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*Also a Boolean </a:t>
            </a:r>
            <a:r>
              <a:rPr lang="en-US" dirty="0"/>
              <a:t>Logic instruction.</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1642934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FAD9-D998-A34C-8F62-CF91E6D4DABA}"/>
              </a:ext>
            </a:extLst>
          </p:cNvPr>
          <p:cNvSpPr>
            <a:spLocks noGrp="1"/>
          </p:cNvSpPr>
          <p:nvPr>
            <p:ph type="title"/>
          </p:nvPr>
        </p:nvSpPr>
        <p:spPr/>
        <p:txBody>
          <a:bodyPr>
            <a:normAutofit fontScale="90000"/>
          </a:bodyPr>
          <a:lstStyle/>
          <a:p>
            <a:r>
              <a:rPr lang="en-US" dirty="0"/>
              <a:t>MARIE special Purpose </a:t>
            </a:r>
            <a:r>
              <a:rPr lang="en-US" dirty="0" err="1"/>
              <a:t>INstructions</a:t>
            </a:r>
            <a:endParaRPr lang="en-US" dirty="0"/>
          </a:p>
        </p:txBody>
      </p:sp>
      <p:graphicFrame>
        <p:nvGraphicFramePr>
          <p:cNvPr id="3" name="Table 2">
            <a:extLst>
              <a:ext uri="{FF2B5EF4-FFF2-40B4-BE49-F238E27FC236}">
                <a16:creationId xmlns:a16="http://schemas.microsoft.com/office/drawing/2014/main" id="{0DDEAC4E-141F-1644-A712-AC6363CA62B8}"/>
              </a:ext>
            </a:extLst>
          </p:cNvPr>
          <p:cNvGraphicFramePr>
            <a:graphicFrameLocks noGrp="1"/>
          </p:cNvGraphicFramePr>
          <p:nvPr>
            <p:extLst>
              <p:ext uri="{D42A27DB-BD31-4B8C-83A1-F6EECF244321}">
                <p14:modId xmlns:p14="http://schemas.microsoft.com/office/powerpoint/2010/main" val="727570255"/>
              </p:ext>
            </p:extLst>
          </p:nvPr>
        </p:nvGraphicFramePr>
        <p:xfrm>
          <a:off x="427788" y="2895600"/>
          <a:ext cx="10933264" cy="2283988"/>
        </p:xfrm>
        <a:graphic>
          <a:graphicData uri="http://schemas.openxmlformats.org/drawingml/2006/table">
            <a:tbl>
              <a:tblPr firstRow="1" bandRow="1">
                <a:tableStyleId>{5940675A-B579-460E-94D1-54222C63F5DA}</a:tableStyleId>
              </a:tblPr>
              <a:tblGrid>
                <a:gridCol w="2928353">
                  <a:extLst>
                    <a:ext uri="{9D8B030D-6E8A-4147-A177-3AD203B41FA5}">
                      <a16:colId xmlns:a16="http://schemas.microsoft.com/office/drawing/2014/main" val="417742652"/>
                    </a:ext>
                  </a:extLst>
                </a:gridCol>
                <a:gridCol w="2928353">
                  <a:extLst>
                    <a:ext uri="{9D8B030D-6E8A-4147-A177-3AD203B41FA5}">
                      <a16:colId xmlns:a16="http://schemas.microsoft.com/office/drawing/2014/main" val="3711012088"/>
                    </a:ext>
                  </a:extLst>
                </a:gridCol>
                <a:gridCol w="2928353">
                  <a:extLst>
                    <a:ext uri="{9D8B030D-6E8A-4147-A177-3AD203B41FA5}">
                      <a16:colId xmlns:a16="http://schemas.microsoft.com/office/drawing/2014/main" val="1042951403"/>
                    </a:ext>
                  </a:extLst>
                </a:gridCol>
                <a:gridCol w="2148205">
                  <a:extLst>
                    <a:ext uri="{9D8B030D-6E8A-4147-A177-3AD203B41FA5}">
                      <a16:colId xmlns:a16="http://schemas.microsoft.com/office/drawing/2014/main" val="510166239"/>
                    </a:ext>
                  </a:extLst>
                </a:gridCol>
              </a:tblGrid>
              <a:tr h="762000">
                <a:tc>
                  <a:txBody>
                    <a:bodyPr/>
                    <a:lstStyle/>
                    <a:p>
                      <a:r>
                        <a:rPr lang="en-US" sz="2800" dirty="0"/>
                        <a:t>Opcode</a:t>
                      </a:r>
                    </a:p>
                  </a:txBody>
                  <a:tcPr/>
                </a:tc>
                <a:tc>
                  <a:txBody>
                    <a:bodyPr/>
                    <a:lstStyle/>
                    <a:p>
                      <a:r>
                        <a:rPr lang="en-US" sz="2800" dirty="0"/>
                        <a:t>Instruction</a:t>
                      </a:r>
                    </a:p>
                  </a:txBody>
                  <a:tcPr/>
                </a:tc>
                <a:tc>
                  <a:txBody>
                    <a:bodyPr/>
                    <a:lstStyle/>
                    <a:p>
                      <a:r>
                        <a:rPr lang="en-US" sz="2800" dirty="0"/>
                        <a:t>Addressing Mode</a:t>
                      </a:r>
                    </a:p>
                  </a:txBody>
                  <a:tcPr/>
                </a:tc>
                <a:tc>
                  <a:txBody>
                    <a:bodyPr/>
                    <a:lstStyle/>
                    <a:p>
                      <a:r>
                        <a:rPr lang="en-US" sz="2800" dirty="0"/>
                        <a:t>Description</a:t>
                      </a:r>
                    </a:p>
                  </a:txBody>
                  <a:tcPr/>
                </a:tc>
                <a:extLst>
                  <a:ext uri="{0D108BD9-81ED-4DB2-BD59-A6C34878D82A}">
                    <a16:rowId xmlns:a16="http://schemas.microsoft.com/office/drawing/2014/main" val="2453852784"/>
                  </a:ext>
                </a:extLst>
              </a:tr>
              <a:tr h="760994">
                <a:tc>
                  <a:txBody>
                    <a:bodyPr/>
                    <a:lstStyle/>
                    <a:p>
                      <a:r>
                        <a:rPr lang="en-US" sz="2800" dirty="0"/>
                        <a:t>0111</a:t>
                      </a:r>
                    </a:p>
                  </a:txBody>
                  <a:tcPr/>
                </a:tc>
                <a:tc>
                  <a:txBody>
                    <a:bodyPr/>
                    <a:lstStyle/>
                    <a:p>
                      <a:r>
                        <a:rPr lang="en-US" sz="2800" dirty="0"/>
                        <a:t>Halt</a:t>
                      </a:r>
                    </a:p>
                  </a:txBody>
                  <a:tcPr/>
                </a:tc>
                <a:tc>
                  <a:txBody>
                    <a:bodyPr/>
                    <a:lstStyle/>
                    <a:p>
                      <a:r>
                        <a:rPr lang="en-US" sz="2800" dirty="0"/>
                        <a:t>n/a</a:t>
                      </a:r>
                    </a:p>
                  </a:txBody>
                  <a:tcPr/>
                </a:tc>
                <a:tc>
                  <a:txBody>
                    <a:bodyPr/>
                    <a:lstStyle/>
                    <a:p>
                      <a:r>
                        <a:rPr lang="en-US" sz="2800" dirty="0"/>
                        <a:t>End the program.</a:t>
                      </a:r>
                    </a:p>
                  </a:txBody>
                  <a:tcPr/>
                </a:tc>
                <a:extLst>
                  <a:ext uri="{0D108BD9-81ED-4DB2-BD59-A6C34878D82A}">
                    <a16:rowId xmlns:a16="http://schemas.microsoft.com/office/drawing/2014/main" val="28208624"/>
                  </a:ext>
                </a:extLst>
              </a:tr>
              <a:tr h="760994">
                <a:tc>
                  <a:txBody>
                    <a:bodyPr/>
                    <a:lstStyle/>
                    <a:p>
                      <a:r>
                        <a:rPr lang="en-US" sz="2800" dirty="0"/>
                        <a:t>1010</a:t>
                      </a:r>
                    </a:p>
                  </a:txBody>
                  <a:tcPr/>
                </a:tc>
                <a:tc>
                  <a:txBody>
                    <a:bodyPr/>
                    <a:lstStyle/>
                    <a:p>
                      <a:r>
                        <a:rPr lang="en-US" sz="2800" dirty="0"/>
                        <a:t>Clear</a:t>
                      </a:r>
                    </a:p>
                  </a:txBody>
                  <a:tcPr/>
                </a:tc>
                <a:tc>
                  <a:txBody>
                    <a:bodyPr/>
                    <a:lstStyle/>
                    <a:p>
                      <a:r>
                        <a:rPr lang="en-US" sz="2800" dirty="0"/>
                        <a:t>Immediate</a:t>
                      </a:r>
                    </a:p>
                  </a:txBody>
                  <a:tcPr/>
                </a:tc>
                <a:tc>
                  <a:txBody>
                    <a:bodyPr/>
                    <a:lstStyle/>
                    <a:p>
                      <a:r>
                        <a:rPr lang="en-US" sz="2800" dirty="0"/>
                        <a:t>Set AC to zero.</a:t>
                      </a:r>
                    </a:p>
                  </a:txBody>
                  <a:tcPr/>
                </a:tc>
                <a:extLst>
                  <a:ext uri="{0D108BD9-81ED-4DB2-BD59-A6C34878D82A}">
                    <a16:rowId xmlns:a16="http://schemas.microsoft.com/office/drawing/2014/main" val="3808005998"/>
                  </a:ext>
                </a:extLst>
              </a:tr>
            </a:tbl>
          </a:graphicData>
        </a:graphic>
      </p:graphicFrame>
    </p:spTree>
    <p:extLst>
      <p:ext uri="{BB962C8B-B14F-4D97-AF65-F5344CB8AC3E}">
        <p14:creationId xmlns:p14="http://schemas.microsoft.com/office/powerpoint/2010/main" val="199836532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802B140-6A91-FC40-990C-B375BE4B49DE}"/>
              </a:ext>
            </a:extLst>
          </p:cNvPr>
          <p:cNvSpPr>
            <a:spLocks noGrp="1"/>
          </p:cNvSpPr>
          <p:nvPr>
            <p:ph type="pic" idx="13"/>
          </p:nvPr>
        </p:nvSpPr>
        <p:spPr/>
      </p:sp>
      <p:sp>
        <p:nvSpPr>
          <p:cNvPr id="3" name="Text Placeholder 2">
            <a:extLst>
              <a:ext uri="{FF2B5EF4-FFF2-40B4-BE49-F238E27FC236}">
                <a16:creationId xmlns:a16="http://schemas.microsoft.com/office/drawing/2014/main" id="{1A5052D3-8589-5F4A-855E-8DFF75CDED01}"/>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45C01D7A-CC19-6E4A-BD0C-2B80396BD2DD}"/>
              </a:ext>
            </a:extLst>
          </p:cNvPr>
          <p:cNvSpPr>
            <a:spLocks noGrp="1"/>
          </p:cNvSpPr>
          <p:nvPr>
            <p:ph type="title"/>
          </p:nvPr>
        </p:nvSpPr>
        <p:spPr/>
        <p:txBody>
          <a:bodyPr>
            <a:normAutofit fontScale="90000"/>
          </a:bodyPr>
          <a:lstStyle/>
          <a:p>
            <a:r>
              <a:rPr lang="en-US" dirty="0" err="1"/>
              <a:t>Dionndra</a:t>
            </a:r>
            <a:r>
              <a:rPr lang="en-US" dirty="0"/>
              <a:t> on Intel</a:t>
            </a:r>
          </a:p>
        </p:txBody>
      </p:sp>
      <p:sp>
        <p:nvSpPr>
          <p:cNvPr id="5" name="Text Placeholder 4">
            <a:extLst>
              <a:ext uri="{FF2B5EF4-FFF2-40B4-BE49-F238E27FC236}">
                <a16:creationId xmlns:a16="http://schemas.microsoft.com/office/drawing/2014/main" id="{E9C84CFF-F2C6-804E-A70E-A89671364B5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79046732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11A0944-2999-4D58-B911-EF0FC40E3435}"/>
              </a:ext>
            </a:extLst>
          </p:cNvPr>
          <p:cNvSpPr>
            <a:spLocks noGrp="1"/>
          </p:cNvSpPr>
          <p:nvPr>
            <p:ph type="body" sz="quarter" idx="1"/>
          </p:nvPr>
        </p:nvSpPr>
        <p:spPr>
          <a:xfrm>
            <a:off x="0" y="294968"/>
            <a:ext cx="12192000" cy="724309"/>
          </a:xfrm>
        </p:spPr>
        <p:txBody>
          <a:bodyPr>
            <a:normAutofit lnSpcReduction="10000"/>
          </a:bodyPr>
          <a:lstStyle/>
          <a:p>
            <a:r>
              <a:rPr lang="en-US" dirty="0"/>
              <a:t>Cisc intel x86 </a:t>
            </a:r>
          </a:p>
        </p:txBody>
      </p:sp>
      <p:sp>
        <p:nvSpPr>
          <p:cNvPr id="3" name="TextBox 2">
            <a:extLst>
              <a:ext uri="{FF2B5EF4-FFF2-40B4-BE49-F238E27FC236}">
                <a16:creationId xmlns:a16="http://schemas.microsoft.com/office/drawing/2014/main" id="{879E74E0-0FAB-4326-ABB3-7A080E0E04CF}"/>
              </a:ext>
            </a:extLst>
          </p:cNvPr>
          <p:cNvSpPr txBox="1"/>
          <p:nvPr/>
        </p:nvSpPr>
        <p:spPr>
          <a:xfrm>
            <a:off x="4745293" y="3553132"/>
            <a:ext cx="1828800" cy="1828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4" name="TextBox 3">
            <a:extLst>
              <a:ext uri="{FF2B5EF4-FFF2-40B4-BE49-F238E27FC236}">
                <a16:creationId xmlns:a16="http://schemas.microsoft.com/office/drawing/2014/main" id="{E4C47044-85ED-450B-9F64-F22A57E89BF0}"/>
              </a:ext>
            </a:extLst>
          </p:cNvPr>
          <p:cNvSpPr txBox="1"/>
          <p:nvPr/>
        </p:nvSpPr>
        <p:spPr>
          <a:xfrm>
            <a:off x="127000" y="612127"/>
            <a:ext cx="12560300" cy="9028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sz="2400" dirty="0"/>
              <a:t>Intel x86 was introduced in 1978 as the 8086 and was used in the IBM PC. It was the first 16 bit processor having 16 bit ALU, 16 bit registers, internal data bus, 16bit external data bus, which resulted in faster processing</a:t>
            </a:r>
          </a:p>
          <a:p>
            <a:pPr marL="0" marR="0" indent="0" algn="l" defTabSz="584200" rtl="0" fontAlgn="auto" latinLnBrk="0" hangingPunct="0">
              <a:lnSpc>
                <a:spcPct val="100000"/>
              </a:lnSpc>
              <a:spcBef>
                <a:spcPts val="2400"/>
              </a:spcBef>
              <a:spcAft>
                <a:spcPts val="0"/>
              </a:spcAft>
              <a:buClrTx/>
              <a:buSzTx/>
              <a:buFontTx/>
              <a:buNone/>
              <a:tabLst/>
            </a:pPr>
            <a:r>
              <a:rPr lang="en-US" sz="2400" dirty="0"/>
              <a:t>It was split into two parts:</a:t>
            </a:r>
          </a:p>
          <a:p>
            <a:pPr marL="457200" marR="0" indent="-4572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lang="en-US" sz="2400" dirty="0"/>
              <a:t>Execution unit</a:t>
            </a:r>
          </a:p>
          <a:p>
            <a:pPr marL="457200" marR="0" indent="-4572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lang="en-US" sz="2400" dirty="0"/>
              <a:t>Bus interface unit: fetch instructions and addresses and communicates with the memory.</a:t>
            </a:r>
          </a:p>
          <a:p>
            <a:pPr marR="0" algn="l" defTabSz="584200" rtl="0" fontAlgn="auto" latinLnBrk="0" hangingPunct="0">
              <a:lnSpc>
                <a:spcPct val="100000"/>
              </a:lnSpc>
              <a:spcBef>
                <a:spcPts val="2400"/>
              </a:spcBef>
              <a:spcAft>
                <a:spcPts val="0"/>
              </a:spcAft>
              <a:buClrTx/>
              <a:buSzTx/>
              <a:tabLst/>
            </a:pPr>
            <a:r>
              <a:rPr lang="en-US" sz="2400" dirty="0"/>
              <a:t>Since this they have modified and released multiple different versions of the 8086 to suit a lot of different needs.</a:t>
            </a:r>
          </a:p>
          <a:p>
            <a:pPr marR="0" algn="l" defTabSz="584200" rtl="0" fontAlgn="auto" latinLnBrk="0" hangingPunct="0">
              <a:lnSpc>
                <a:spcPct val="100000"/>
              </a:lnSpc>
              <a:spcBef>
                <a:spcPts val="2400"/>
              </a:spcBef>
              <a:spcAft>
                <a:spcPts val="0"/>
              </a:spcAft>
              <a:buClrTx/>
              <a:buSzTx/>
              <a:tabLst/>
            </a:pPr>
            <a:r>
              <a:rPr lang="en-US" sz="2400" dirty="0"/>
              <a:t>Each member of the x86 family is known as complex instruction set computer or CISC. CISC machines have a larger number of instructions of variable length with complex layouts. They can perform multiple operations when a single instruction is executed.</a:t>
            </a:r>
          </a:p>
          <a:p>
            <a:pPr marR="0" algn="l" defTabSz="584200" rtl="0" fontAlgn="auto" latinLnBrk="0" hangingPunct="0">
              <a:lnSpc>
                <a:spcPct val="100000"/>
              </a:lnSpc>
              <a:spcBef>
                <a:spcPts val="2400"/>
              </a:spcBef>
              <a:spcAft>
                <a:spcPts val="0"/>
              </a:spcAft>
              <a:buClrTx/>
              <a:buSzTx/>
              <a:tabLst/>
            </a:pPr>
            <a:r>
              <a:rPr lang="en-US" sz="2400" dirty="0"/>
              <a:t>Intel uses little endian, two address-architecture. They use register-memory architecture, which means that all instructions can operate on a memory location.</a:t>
            </a:r>
          </a:p>
          <a:p>
            <a:pPr marL="0" marR="0" indent="0" algn="l" defTabSz="584200" rtl="0" fontAlgn="auto" latinLnBrk="0" hangingPunct="0">
              <a:lnSpc>
                <a:spcPct val="100000"/>
              </a:lnSpc>
              <a:spcBef>
                <a:spcPts val="2400"/>
              </a:spcBef>
              <a:spcAft>
                <a:spcPts val="0"/>
              </a:spcAft>
              <a:buClrTx/>
              <a:buSzTx/>
              <a:buFontTx/>
              <a:buNone/>
              <a:tabLst/>
            </a:pPr>
            <a:endParaRPr lang="en-US" sz="2800" dirty="0"/>
          </a:p>
          <a:p>
            <a:pPr marL="0" marR="0" indent="0" algn="l" defTabSz="584200" rtl="0" fontAlgn="auto" latinLnBrk="0" hangingPunct="0">
              <a:lnSpc>
                <a:spcPct val="100000"/>
              </a:lnSpc>
              <a:spcBef>
                <a:spcPts val="2400"/>
              </a:spcBef>
              <a:spcAft>
                <a:spcPts val="0"/>
              </a:spcAft>
              <a:buClrTx/>
              <a:buSzTx/>
              <a:buFontTx/>
              <a:buNone/>
              <a:tabLst/>
            </a:pPr>
            <a:endParaRPr lang="en-US" dirty="0"/>
          </a:p>
          <a:p>
            <a:pPr marL="0" marR="0" indent="0" algn="l" defTabSz="584200" rtl="0" fontAlgn="auto" latinLnBrk="0" hangingPunct="0">
              <a:lnSpc>
                <a:spcPct val="100000"/>
              </a:lnSpc>
              <a:spcBef>
                <a:spcPts val="2400"/>
              </a:spcBef>
              <a:spcAft>
                <a:spcPts val="0"/>
              </a:spcAft>
              <a:buClrTx/>
              <a:buSzTx/>
              <a:buFontTx/>
              <a:buNone/>
              <a:tabLst/>
            </a:pPr>
            <a:endParaRPr lang="en-US" dirty="0"/>
          </a:p>
        </p:txBody>
      </p:sp>
    </p:spTree>
    <p:extLst>
      <p:ext uri="{BB962C8B-B14F-4D97-AF65-F5344CB8AC3E}">
        <p14:creationId xmlns:p14="http://schemas.microsoft.com/office/powerpoint/2010/main" val="394420581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5CE22E-4841-489A-99D1-62E8E7A07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00" y="593605"/>
            <a:ext cx="12179700" cy="8566389"/>
          </a:xfrm>
          <a:prstGeom prst="rect">
            <a:avLst/>
          </a:prstGeom>
        </p:spPr>
      </p:pic>
    </p:spTree>
    <p:extLst>
      <p:ext uri="{BB962C8B-B14F-4D97-AF65-F5344CB8AC3E}">
        <p14:creationId xmlns:p14="http://schemas.microsoft.com/office/powerpoint/2010/main" val="778887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8B255-8F39-4150-87EE-C3100E872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1066800"/>
            <a:ext cx="11430000" cy="7620000"/>
          </a:xfrm>
          <a:prstGeom prst="rect">
            <a:avLst/>
          </a:prstGeom>
        </p:spPr>
      </p:pic>
      <p:sp>
        <p:nvSpPr>
          <p:cNvPr id="4" name="TextBox 3">
            <a:extLst>
              <a:ext uri="{FF2B5EF4-FFF2-40B4-BE49-F238E27FC236}">
                <a16:creationId xmlns:a16="http://schemas.microsoft.com/office/drawing/2014/main" id="{A0648F25-F8B5-40B5-9771-0B41DB60C63B}"/>
              </a:ext>
            </a:extLst>
          </p:cNvPr>
          <p:cNvSpPr txBox="1"/>
          <p:nvPr/>
        </p:nvSpPr>
        <p:spPr>
          <a:xfrm>
            <a:off x="3073400" y="38100"/>
            <a:ext cx="6591300"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en-US" sz="5400" dirty="0"/>
              <a:t>Intel x86 Processor</a:t>
            </a:r>
            <a:endParaRPr kumimoji="0" lang="en-US" sz="54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23795520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4D109-655F-45EB-8EC7-10A9518968CF}"/>
              </a:ext>
            </a:extLst>
          </p:cNvPr>
          <p:cNvSpPr txBox="1"/>
          <p:nvPr/>
        </p:nvSpPr>
        <p:spPr>
          <a:xfrm>
            <a:off x="279400" y="-200054"/>
            <a:ext cx="6032500"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54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Instruction Set</a:t>
            </a:r>
          </a:p>
        </p:txBody>
      </p:sp>
      <p:sp>
        <p:nvSpPr>
          <p:cNvPr id="6" name="TextBox 5">
            <a:extLst>
              <a:ext uri="{FF2B5EF4-FFF2-40B4-BE49-F238E27FC236}">
                <a16:creationId xmlns:a16="http://schemas.microsoft.com/office/drawing/2014/main" id="{5789D454-C725-47A8-84BC-953E6E282A15}"/>
              </a:ext>
            </a:extLst>
          </p:cNvPr>
          <p:cNvSpPr txBox="1"/>
          <p:nvPr/>
        </p:nvSpPr>
        <p:spPr>
          <a:xfrm>
            <a:off x="431800" y="799649"/>
            <a:ext cx="11163300" cy="8781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24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The 8086 instruction set consists of these instructions:</a:t>
            </a:r>
          </a:p>
          <a:p>
            <a:pPr marL="457200" marR="0" indent="-4572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lang="en-US" sz="2400" dirty="0"/>
              <a:t>Data Transfer Instructions: move, copy, load, exchange, push, pop, input and output</a:t>
            </a:r>
          </a:p>
          <a:p>
            <a:pPr marL="457200" marR="0" indent="-4572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kumimoji="0" lang="en-US" sz="24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Arithmetic Inst</a:t>
            </a:r>
            <a:r>
              <a:rPr lang="en-US" sz="2400" dirty="0"/>
              <a:t>ructions: add, subtract, increment, decrement, multiplication, convert, byte/word and compare</a:t>
            </a:r>
          </a:p>
          <a:p>
            <a:pPr marL="457200" marR="0" indent="-4572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kumimoji="0" lang="en-US" sz="24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Logical Instructions: AND, OR, exclusive OR, NOT, shift/rotate and test</a:t>
            </a:r>
          </a:p>
          <a:p>
            <a:pPr marL="457200" marR="0" indent="-4572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lang="en-US" sz="2400" dirty="0"/>
              <a:t>String Manipulation Instructions: load, store, move, compare and scan for byte/word</a:t>
            </a:r>
          </a:p>
          <a:p>
            <a:pPr marL="457200" indent="-457200">
              <a:buFont typeface="Arial" panose="020B0604020202020204" pitchFamily="34" charset="0"/>
              <a:buChar char="•"/>
            </a:pPr>
            <a:r>
              <a:rPr lang="en-US" sz="2400" dirty="0"/>
              <a:t>Control Transfer Instructions: conditional, unconditional, call subroutine and return from su subroutine</a:t>
            </a:r>
          </a:p>
          <a:p>
            <a:pPr marL="457200" indent="-457200">
              <a:buFont typeface="Arial" panose="020B0604020202020204" pitchFamily="34" charset="0"/>
              <a:buChar char="•"/>
            </a:pPr>
            <a:r>
              <a:rPr lang="en-US" sz="2400" dirty="0"/>
              <a:t>Input/output Instructions</a:t>
            </a:r>
          </a:p>
          <a:p>
            <a:pPr marL="457200" indent="-457200">
              <a:buFont typeface="Arial" panose="020B0604020202020204" pitchFamily="34" charset="0"/>
              <a:buChar char="•"/>
            </a:pPr>
            <a:r>
              <a:rPr lang="en-US" sz="2400" dirty="0"/>
              <a:t>Other instructions: setting/clearing flag bits, stack operations, software interrupts, etc.</a:t>
            </a:r>
          </a:p>
          <a:p>
            <a:pPr marL="457200" indent="-457200">
              <a:buFont typeface="Arial" panose="020B0604020202020204" pitchFamily="34" charset="0"/>
              <a:buChar char="•"/>
            </a:pPr>
            <a:r>
              <a:rPr lang="en-US" sz="2400" dirty="0"/>
              <a:t>Branch Instructions: used to call a procedure, jump, and return from a procedure</a:t>
            </a:r>
          </a:p>
          <a:p>
            <a:pPr marL="457200" indent="-457200">
              <a:buFont typeface="Arial" panose="020B0604020202020204" pitchFamily="34" charset="0"/>
              <a:buChar char="•"/>
            </a:pPr>
            <a:r>
              <a:rPr lang="en-US" sz="2400" dirty="0"/>
              <a:t>Flag manipulation instructions</a:t>
            </a:r>
          </a:p>
          <a:p>
            <a:pPr marL="457200" marR="0" indent="-457200" algn="l" defTabSz="584200" rtl="0" fontAlgn="auto" latinLnBrk="0" hangingPunct="0">
              <a:lnSpc>
                <a:spcPct val="100000"/>
              </a:lnSpc>
              <a:spcBef>
                <a:spcPts val="2400"/>
              </a:spcBef>
              <a:spcAft>
                <a:spcPts val="0"/>
              </a:spcAft>
              <a:buClrTx/>
              <a:buSzTx/>
              <a:buFont typeface="Arial" panose="020B0604020202020204" pitchFamily="34" charset="0"/>
              <a:buChar char="•"/>
              <a:tabLst/>
            </a:pPr>
            <a:endParaRPr kumimoji="0" lang="en-US" sz="32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88118593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ackers Clip for ICS232.mp4">
            <a:hlinkClick r:id="" action="ppaction://media"/>
            <a:extLst>
              <a:ext uri="{FF2B5EF4-FFF2-40B4-BE49-F238E27FC236}">
                <a16:creationId xmlns:a16="http://schemas.microsoft.com/office/drawing/2014/main" id="{B6342C1F-4755-5248-8E4D-381FD753AB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4300" y="533400"/>
            <a:ext cx="10236200" cy="5757863"/>
          </a:xfrm>
          <a:prstGeom prst="rect">
            <a:avLst/>
          </a:prstGeom>
        </p:spPr>
      </p:pic>
      <p:sp>
        <p:nvSpPr>
          <p:cNvPr id="7" name="TextBox 6">
            <a:extLst>
              <a:ext uri="{FF2B5EF4-FFF2-40B4-BE49-F238E27FC236}">
                <a16:creationId xmlns:a16="http://schemas.microsoft.com/office/drawing/2014/main" id="{1904E5CF-B24F-C648-8A35-B04E492FBCEA}"/>
              </a:ext>
            </a:extLst>
          </p:cNvPr>
          <p:cNvSpPr txBox="1"/>
          <p:nvPr/>
        </p:nvSpPr>
        <p:spPr>
          <a:xfrm>
            <a:off x="330200" y="7372252"/>
            <a:ext cx="1234440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Hackers ( 1995 ) – A cheesy and now very dated film about teen-age hackers who uncover a corporate IT security engineer’s plot to embezzle millions from his firm. The film showcases </a:t>
            </a:r>
            <a:r>
              <a:rPr lang="en-US" dirty="0"/>
              <a:t>Angelina Jolie and Matthew </a:t>
            </a:r>
            <a:r>
              <a:rPr lang="en-US" dirty="0" err="1"/>
              <a:t>Lillard</a:t>
            </a:r>
            <a:r>
              <a:rPr lang="en-US" dirty="0"/>
              <a:t> early in their careers.</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22572452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9C5D9E-E884-4534-9660-49DCF3F6894E}"/>
              </a:ext>
            </a:extLst>
          </p:cNvPr>
          <p:cNvSpPr txBox="1"/>
          <p:nvPr/>
        </p:nvSpPr>
        <p:spPr>
          <a:xfrm>
            <a:off x="469900" y="230218"/>
            <a:ext cx="9182100"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54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Classification of Instructions</a:t>
            </a:r>
          </a:p>
        </p:txBody>
      </p:sp>
      <p:sp>
        <p:nvSpPr>
          <p:cNvPr id="3" name="TextBox 2">
            <a:extLst>
              <a:ext uri="{FF2B5EF4-FFF2-40B4-BE49-F238E27FC236}">
                <a16:creationId xmlns:a16="http://schemas.microsoft.com/office/drawing/2014/main" id="{CCA46F56-0A24-42C0-BF5D-306ED506B634}"/>
              </a:ext>
            </a:extLst>
          </p:cNvPr>
          <p:cNvSpPr txBox="1"/>
          <p:nvPr/>
        </p:nvSpPr>
        <p:spPr>
          <a:xfrm>
            <a:off x="469900" y="1938295"/>
            <a:ext cx="9702800" cy="5273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The Intel 8086s instructions are classified into different group based on the number of bytes in instruction are given. These groups are:</a:t>
            </a:r>
          </a:p>
          <a:p>
            <a:pPr marL="342900" marR="0" indent="-3429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lang="en-US" sz="2800" dirty="0"/>
              <a:t>One-byte instructions</a:t>
            </a:r>
          </a:p>
          <a:p>
            <a:pPr marL="342900" marR="0" indent="-3429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lang="en-US" sz="2800" dirty="0"/>
              <a:t>Two bytes instructions</a:t>
            </a:r>
          </a:p>
          <a:p>
            <a:pPr marL="342900" marR="0" indent="-3429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kumimoji="0" 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Three an</a:t>
            </a:r>
            <a:r>
              <a:rPr lang="en-US" sz="2800" dirty="0"/>
              <a:t>d four-byte instructions</a:t>
            </a:r>
          </a:p>
          <a:p>
            <a:pPr marL="342900" marR="0" indent="-342900" algn="l" defTabSz="584200" rtl="0" fontAlgn="auto" latinLnBrk="0" hangingPunct="0">
              <a:lnSpc>
                <a:spcPct val="100000"/>
              </a:lnSpc>
              <a:spcBef>
                <a:spcPts val="2400"/>
              </a:spcBef>
              <a:spcAft>
                <a:spcPts val="0"/>
              </a:spcAft>
              <a:buClrTx/>
              <a:buSzTx/>
              <a:buFont typeface="Arial" panose="020B0604020202020204" pitchFamily="34" charset="0"/>
              <a:buChar char="•"/>
              <a:tabLst/>
            </a:pPr>
            <a:r>
              <a:rPr kumimoji="0" lang="en-US" sz="28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Five and six-byte instructions</a:t>
            </a:r>
          </a:p>
          <a:p>
            <a:pPr marL="0" marR="0" indent="0" algn="l" defTabSz="584200" rtl="0" fontAlgn="auto" latinLnBrk="0" hangingPunct="0">
              <a:lnSpc>
                <a:spcPct val="100000"/>
              </a:lnSpc>
              <a:spcBef>
                <a:spcPts val="2400"/>
              </a:spcBef>
              <a:spcAft>
                <a:spcPts val="0"/>
              </a:spcAft>
              <a:buClrTx/>
              <a:buSzTx/>
              <a:buFontTx/>
              <a:buNone/>
              <a:tabLst/>
            </a:pP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307528306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E676B8-3A18-422A-8BEB-5CBC74FD53E7}"/>
              </a:ext>
            </a:extLst>
          </p:cNvPr>
          <p:cNvSpPr txBox="1"/>
          <p:nvPr/>
        </p:nvSpPr>
        <p:spPr>
          <a:xfrm>
            <a:off x="190500" y="4292531"/>
            <a:ext cx="908050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584200" rtl="0" fontAlgn="auto" latinLnBrk="0" hangingPunct="0">
              <a:lnSpc>
                <a:spcPct val="100000"/>
              </a:lnSpc>
              <a:spcBef>
                <a:spcPts val="2400"/>
              </a:spcBef>
              <a:spcAft>
                <a:spcPts val="0"/>
              </a:spcAft>
              <a:buClrTx/>
              <a:buSzTx/>
              <a:buFont typeface="Arial" panose="020B0604020202020204" pitchFamily="34" charset="0"/>
              <a:buChar char="•"/>
              <a:tabLst/>
            </a:pPr>
            <a:endParaRPr lang="en-US" sz="2800" dirty="0"/>
          </a:p>
          <a:p>
            <a:pPr marL="457200" lvl="2" indent="-457200">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461B1BA7-BAD0-4E1F-96AC-E9418317E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90" y="0"/>
            <a:ext cx="12626019" cy="9753600"/>
          </a:xfrm>
          <a:prstGeom prst="rect">
            <a:avLst/>
          </a:prstGeom>
        </p:spPr>
      </p:pic>
    </p:spTree>
    <p:extLst>
      <p:ext uri="{BB962C8B-B14F-4D97-AF65-F5344CB8AC3E}">
        <p14:creationId xmlns:p14="http://schemas.microsoft.com/office/powerpoint/2010/main" val="7296350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828A86-090D-410C-8689-C798B3845761}"/>
              </a:ext>
            </a:extLst>
          </p:cNvPr>
          <p:cNvSpPr txBox="1"/>
          <p:nvPr/>
        </p:nvSpPr>
        <p:spPr>
          <a:xfrm>
            <a:off x="825500" y="2587327"/>
            <a:ext cx="679450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hlinkClick r:id="rId2"/>
              </a:rPr>
              <a:t>https://youtu.be/ZVnaklkMVt4</a:t>
            </a:r>
            <a:endParaRPr kumimoji="0" lang="en-US" sz="2000" b="0" i="0" u="none" strike="noStrike" cap="none" spc="0" normalizeH="0" baseline="0" dirty="0">
              <a:ln>
                <a:noFill/>
              </a:ln>
              <a:solidFill>
                <a:srgbClr val="838787"/>
              </a:solidFill>
              <a:effectLst/>
              <a:uFillTx/>
              <a:latin typeface="Avenir Next Medium"/>
              <a:ea typeface="Avenir Next Medium"/>
              <a:cs typeface="Avenir Next Medium"/>
              <a:sym typeface="Avenir Next Medium"/>
            </a:endParaRPr>
          </a:p>
        </p:txBody>
      </p:sp>
      <p:sp>
        <p:nvSpPr>
          <p:cNvPr id="5" name="TextBox 4">
            <a:extLst>
              <a:ext uri="{FF2B5EF4-FFF2-40B4-BE49-F238E27FC236}">
                <a16:creationId xmlns:a16="http://schemas.microsoft.com/office/drawing/2014/main" id="{FC2E3FE7-F76A-4B99-B71B-52DCA93BDCB6}"/>
              </a:ext>
            </a:extLst>
          </p:cNvPr>
          <p:cNvSpPr txBox="1"/>
          <p:nvPr/>
        </p:nvSpPr>
        <p:spPr>
          <a:xfrm>
            <a:off x="711200" y="198468"/>
            <a:ext cx="8267700"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5400" b="0" i="0" u="none" strike="noStrike" cap="none" spc="0" normalizeH="0" baseline="0" dirty="0">
                <a:ln>
                  <a:noFill/>
                </a:ln>
                <a:solidFill>
                  <a:srgbClr val="838787"/>
                </a:solidFill>
                <a:effectLst/>
                <a:uFillTx/>
                <a:latin typeface="Avenir Next Medium"/>
                <a:ea typeface="Avenir Next Medium"/>
                <a:cs typeface="Avenir Next Medium"/>
                <a:sym typeface="Avenir Next Medium"/>
              </a:rPr>
              <a:t>Intel x86 video</a:t>
            </a:r>
          </a:p>
        </p:txBody>
      </p:sp>
    </p:spTree>
    <p:extLst>
      <p:ext uri="{BB962C8B-B14F-4D97-AF65-F5344CB8AC3E}">
        <p14:creationId xmlns:p14="http://schemas.microsoft.com/office/powerpoint/2010/main" val="3367285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EB82B8F-1AFC-AB41-9A96-467873A14533}"/>
              </a:ext>
            </a:extLst>
          </p:cNvPr>
          <p:cNvSpPr>
            <a:spLocks noGrp="1"/>
          </p:cNvSpPr>
          <p:nvPr>
            <p:ph type="pic" idx="13"/>
          </p:nvPr>
        </p:nvSpPr>
        <p:spPr/>
      </p:sp>
      <p:sp>
        <p:nvSpPr>
          <p:cNvPr id="3" name="Text Placeholder 2">
            <a:extLst>
              <a:ext uri="{FF2B5EF4-FFF2-40B4-BE49-F238E27FC236}">
                <a16:creationId xmlns:a16="http://schemas.microsoft.com/office/drawing/2014/main" id="{6B47CC84-354B-CE49-BB51-EE8CD1F4F37C}"/>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8739610D-1879-BF45-B025-B4B282A18871}"/>
              </a:ext>
            </a:extLst>
          </p:cNvPr>
          <p:cNvSpPr>
            <a:spLocks noGrp="1"/>
          </p:cNvSpPr>
          <p:nvPr>
            <p:ph type="title"/>
          </p:nvPr>
        </p:nvSpPr>
        <p:spPr/>
        <p:txBody>
          <a:bodyPr/>
          <a:lstStyle/>
          <a:p>
            <a:r>
              <a:rPr lang="en-US" dirty="0"/>
              <a:t>Vincent on arm</a:t>
            </a:r>
          </a:p>
        </p:txBody>
      </p:sp>
      <p:sp>
        <p:nvSpPr>
          <p:cNvPr id="5" name="Text Placeholder 4">
            <a:extLst>
              <a:ext uri="{FF2B5EF4-FFF2-40B4-BE49-F238E27FC236}">
                <a16:creationId xmlns:a16="http://schemas.microsoft.com/office/drawing/2014/main" id="{8401F64E-A04A-1541-BAC7-A87FBF4EB75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88284066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81523A3-764A-3349-9A45-4982C902461E}"/>
              </a:ext>
            </a:extLst>
          </p:cNvPr>
          <p:cNvSpPr txBox="1">
            <a:spLocks noGrp="1"/>
          </p:cNvSpPr>
          <p:nvPr>
            <p:ph type="body" idx="4294967295"/>
          </p:nvPr>
        </p:nvSpPr>
        <p:spPr>
          <a:xfrm>
            <a:off x="0" y="294840"/>
            <a:ext cx="12191760" cy="723959"/>
          </a:xfrm>
          <a:ln>
            <a:noFill/>
          </a:ln>
        </p:spPr>
        <p:txBody>
          <a:bodyPr anchor="t"/>
          <a:lstStyle/>
          <a:p>
            <a:pPr lvl="0">
              <a:spcBef>
                <a:spcPts val="2801"/>
              </a:spcBef>
              <a:spcAft>
                <a:spcPts val="0"/>
              </a:spcAft>
              <a:buClr>
                <a:srgbClr val="39A3D5"/>
              </a:buClr>
              <a:buSzPct val="104000"/>
              <a:buFont typeface="Avenir Next"/>
              <a:buChar char="‣"/>
            </a:pPr>
            <a:r>
              <a:rPr lang="en-US" sz="3400">
                <a:latin typeface="Avenir Next Medium" pitchFamily="18"/>
              </a:rPr>
              <a:t>RISC ARM</a:t>
            </a:r>
          </a:p>
        </p:txBody>
      </p:sp>
      <p:sp>
        <p:nvSpPr>
          <p:cNvPr id="3" name="TextBox 2">
            <a:extLst>
              <a:ext uri="{FF2B5EF4-FFF2-40B4-BE49-F238E27FC236}">
                <a16:creationId xmlns:a16="http://schemas.microsoft.com/office/drawing/2014/main" id="{F505C838-1AEF-FA4A-B696-0D99A7FDDAF3}"/>
              </a:ext>
            </a:extLst>
          </p:cNvPr>
          <p:cNvSpPr/>
          <p:nvPr/>
        </p:nvSpPr>
        <p:spPr>
          <a:xfrm>
            <a:off x="4745160" y="3553200"/>
            <a:ext cx="1828440" cy="1828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50760" tIns="50760" rIns="50760" bIns="50760" anchor="ctr" anchorCtr="0" compatLnSpc="0">
            <a:sp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4" name="TextBox 3">
            <a:extLst>
              <a:ext uri="{FF2B5EF4-FFF2-40B4-BE49-F238E27FC236}">
                <a16:creationId xmlns:a16="http://schemas.microsoft.com/office/drawing/2014/main" id="{16D89979-AE57-D845-BDF3-9A710D4A1CC0}"/>
              </a:ext>
            </a:extLst>
          </p:cNvPr>
          <p:cNvSpPr/>
          <p:nvPr/>
        </p:nvSpPr>
        <p:spPr>
          <a:xfrm>
            <a:off x="127080" y="1844639"/>
            <a:ext cx="12560039" cy="6564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50760" tIns="50760" rIns="50760" bIns="50760" anchor="ctr" anchorCtr="0" compatLnSpc="0">
            <a:spAutoFit/>
          </a:bodyPr>
          <a:lstStyle/>
          <a:p>
            <a:pPr marL="0" marR="0" lvl="0" indent="0" algn="l" rtl="0" hangingPunct="0">
              <a:lnSpc>
                <a:spcPct val="100000"/>
              </a:lnSpc>
              <a:spcBef>
                <a:spcPts val="2401"/>
              </a:spcBef>
              <a:spcAft>
                <a:spcPts val="0"/>
              </a:spcAft>
              <a:buNone/>
              <a:tabLst/>
              <a:defRPr sz="1800"/>
            </a:pPr>
            <a:r>
              <a:rPr lang="en-US" sz="2800" b="0" i="0" u="none" strike="noStrike" kern="1200" spc="0">
                <a:ln>
                  <a:noFill/>
                </a:ln>
                <a:solidFill>
                  <a:srgbClr val="838787"/>
                </a:solidFill>
                <a:latin typeface="DIN Condensed" pitchFamily="18"/>
                <a:ea typeface="DIN Condensed" pitchFamily="2"/>
                <a:cs typeface="DIN Condensed" pitchFamily="2"/>
              </a:rPr>
              <a:t>- 32 bit instruction architecture</a:t>
            </a:r>
          </a:p>
          <a:p>
            <a:pPr marL="0" marR="0" lvl="0" indent="0" algn="l" rtl="0" hangingPunct="0">
              <a:lnSpc>
                <a:spcPct val="100000"/>
              </a:lnSpc>
              <a:spcBef>
                <a:spcPts val="2401"/>
              </a:spcBef>
              <a:spcAft>
                <a:spcPts val="0"/>
              </a:spcAft>
              <a:buNone/>
              <a:tabLst/>
              <a:defRPr sz="1800"/>
            </a:pPr>
            <a:r>
              <a:rPr lang="en-US" sz="2400" b="0" i="0" u="none" strike="noStrike" kern="1200" spc="0">
                <a:ln>
                  <a:noFill/>
                </a:ln>
                <a:solidFill>
                  <a:srgbClr val="838787"/>
                </a:solidFill>
                <a:latin typeface="DIN Condensed" pitchFamily="18"/>
                <a:ea typeface="DIN Condensed" pitchFamily="2"/>
                <a:cs typeface="DIN Condensed" pitchFamily="2"/>
              </a:rPr>
              <a:t>- ARM is a load/store architecture</a:t>
            </a:r>
          </a:p>
          <a:p>
            <a:pPr marL="0" marR="0" lvl="0" indent="0" algn="l" rtl="0" hangingPunct="0">
              <a:lnSpc>
                <a:spcPct val="100000"/>
              </a:lnSpc>
              <a:spcBef>
                <a:spcPts val="2401"/>
              </a:spcBef>
              <a:spcAft>
                <a:spcPts val="0"/>
              </a:spcAft>
              <a:buNone/>
              <a:tabLst/>
              <a:defRPr sz="1800"/>
            </a:pPr>
            <a:r>
              <a:rPr lang="en-US" sz="2400" b="0" i="0" u="none" strike="noStrike" kern="1200" spc="0">
                <a:ln>
                  <a:noFill/>
                </a:ln>
                <a:solidFill>
                  <a:srgbClr val="838787"/>
                </a:solidFill>
                <a:latin typeface="DIN Condensed" pitchFamily="18"/>
                <a:ea typeface="DIN Condensed" pitchFamily="2"/>
                <a:cs typeface="DIN Condensed" pitchFamily="2"/>
              </a:rPr>
              <a:t>		* data processing must be performed in registers, not memory</a:t>
            </a:r>
          </a:p>
          <a:p>
            <a:pPr marL="0" marR="0" lvl="0" indent="0" algn="l" rtl="0" hangingPunct="0">
              <a:lnSpc>
                <a:spcPct val="100000"/>
              </a:lnSpc>
              <a:spcBef>
                <a:spcPts val="2401"/>
              </a:spcBef>
              <a:spcAft>
                <a:spcPts val="0"/>
              </a:spcAft>
              <a:buNone/>
              <a:tabLst/>
              <a:defRPr sz="1800"/>
            </a:pPr>
            <a:r>
              <a:rPr lang="en-US" sz="2400" b="0" i="0" u="none" strike="noStrike" kern="1200" spc="0">
                <a:ln>
                  <a:noFill/>
                </a:ln>
                <a:solidFill>
                  <a:srgbClr val="838787"/>
                </a:solidFill>
                <a:latin typeface="DIN Condensed" pitchFamily="18"/>
                <a:ea typeface="DIN Condensed" pitchFamily="2"/>
                <a:cs typeface="DIN Condensed" pitchFamily="2"/>
              </a:rPr>
              <a:t>- ARM uses fixed length, 3 operand instructions</a:t>
            </a:r>
          </a:p>
          <a:p>
            <a:pPr marL="0" marR="0" lvl="0" indent="0" algn="l" rtl="0" hangingPunct="0">
              <a:lnSpc>
                <a:spcPct val="100000"/>
              </a:lnSpc>
              <a:spcBef>
                <a:spcPts val="2401"/>
              </a:spcBef>
              <a:spcAft>
                <a:spcPts val="0"/>
              </a:spcAft>
              <a:buNone/>
              <a:tabLst/>
              <a:defRPr sz="1800"/>
            </a:pPr>
            <a:r>
              <a:rPr lang="en-US" sz="2400" b="0" i="0" u="none" strike="noStrike" kern="1200" spc="0">
                <a:ln>
                  <a:noFill/>
                </a:ln>
                <a:solidFill>
                  <a:srgbClr val="838787"/>
                </a:solidFill>
                <a:latin typeface="DIN Condensed" pitchFamily="18"/>
                <a:ea typeface="DIN Condensed" pitchFamily="2"/>
                <a:cs typeface="DIN Condensed" pitchFamily="2"/>
              </a:rPr>
              <a:t>- 37 total registers</a:t>
            </a:r>
          </a:p>
          <a:p>
            <a:pPr marL="0" marR="0" lvl="0" indent="0" algn="l" rtl="0" hangingPunct="0">
              <a:lnSpc>
                <a:spcPct val="100000"/>
              </a:lnSpc>
              <a:spcBef>
                <a:spcPts val="2401"/>
              </a:spcBef>
              <a:spcAft>
                <a:spcPts val="0"/>
              </a:spcAft>
              <a:buNone/>
              <a:tabLst/>
              <a:defRPr sz="1800"/>
            </a:pPr>
            <a:r>
              <a:rPr lang="en-US" sz="2400" b="0" i="0" u="none" strike="noStrike" kern="1200" spc="0">
                <a:ln>
                  <a:noFill/>
                </a:ln>
                <a:solidFill>
                  <a:srgbClr val="838787"/>
                </a:solidFill>
                <a:latin typeface="DIN Condensed" pitchFamily="18"/>
                <a:ea typeface="DIN Condensed" pitchFamily="2"/>
                <a:cs typeface="DIN Condensed" pitchFamily="2"/>
              </a:rPr>
              <a:t>- ARM useful for pipelining</a:t>
            </a:r>
          </a:p>
          <a:p>
            <a:pPr marL="0" marR="0" lvl="0" indent="0" algn="l" rtl="0" hangingPunct="0">
              <a:lnSpc>
                <a:spcPct val="100000"/>
              </a:lnSpc>
              <a:spcBef>
                <a:spcPts val="2401"/>
              </a:spcBef>
              <a:spcAft>
                <a:spcPts val="0"/>
              </a:spcAft>
              <a:buNone/>
              <a:tabLst/>
              <a:defRPr sz="1800"/>
            </a:pPr>
            <a:r>
              <a:rPr lang="en-US" sz="2400" b="0" i="0" u="none" strike="noStrike" kern="1200" spc="0">
                <a:ln>
                  <a:noFill/>
                </a:ln>
                <a:solidFill>
                  <a:srgbClr val="838787"/>
                </a:solidFill>
                <a:latin typeface="DIN Condensed" pitchFamily="18"/>
                <a:ea typeface="DIN Condensed" pitchFamily="2"/>
                <a:cs typeface="DIN Condensed" pitchFamily="2"/>
              </a:rPr>
              <a:t>		* all ARM processors have at least a 3 stage pipeline. (fetch, decode, execute)</a:t>
            </a:r>
          </a:p>
          <a:p>
            <a:pPr marL="0" marR="0" lvl="0" indent="0" algn="l" rtl="0" hangingPunct="0">
              <a:lnSpc>
                <a:spcPct val="100000"/>
              </a:lnSpc>
              <a:spcBef>
                <a:spcPts val="2401"/>
              </a:spcBef>
              <a:spcAft>
                <a:spcPts val="0"/>
              </a:spcAft>
              <a:buNone/>
              <a:tabLst/>
              <a:defRPr sz="1800"/>
            </a:pPr>
            <a:r>
              <a:rPr lang="en-US" sz="2400" b="0" i="0" u="none" strike="noStrike" kern="1200" spc="0">
                <a:ln>
                  <a:noFill/>
                </a:ln>
                <a:solidFill>
                  <a:srgbClr val="838787"/>
                </a:solidFill>
                <a:latin typeface="DIN Condensed" pitchFamily="18"/>
                <a:ea typeface="DIN Condensed" pitchFamily="2"/>
                <a:cs typeface="DIN Condensed" pitchFamily="2"/>
              </a:rPr>
              <a:t>			</a:t>
            </a:r>
          </a:p>
          <a:p>
            <a:pPr marL="0" marR="0" lvl="0" indent="0" algn="l" rtl="0" hangingPunct="0">
              <a:lnSpc>
                <a:spcPct val="100000"/>
              </a:lnSpc>
              <a:spcBef>
                <a:spcPts val="2401"/>
              </a:spcBef>
              <a:spcAft>
                <a:spcPts val="0"/>
              </a:spcAft>
              <a:buNone/>
              <a:tabLst/>
              <a:defRPr sz="1800"/>
            </a:pPr>
            <a:endParaRPr lang="en-US" sz="2400" b="0" i="0" u="none" strike="noStrike" kern="1200" spc="0">
              <a:ln>
                <a:noFill/>
              </a:ln>
              <a:solidFill>
                <a:srgbClr val="838787"/>
              </a:solidFill>
              <a:latin typeface="DIN Condensed" pitchFamily="18"/>
              <a:ea typeface="DIN Condensed" pitchFamily="2"/>
              <a:cs typeface="DIN Condensed" pitchFamily="2"/>
            </a:endParaRPr>
          </a:p>
          <a:p>
            <a:pPr marL="0" marR="0" lvl="0" indent="0" algn="l" rtl="0" hangingPunct="0">
              <a:lnSpc>
                <a:spcPct val="100000"/>
              </a:lnSpc>
              <a:spcBef>
                <a:spcPts val="2401"/>
              </a:spcBef>
              <a:spcAft>
                <a:spcPts val="0"/>
              </a:spcAft>
              <a:buNone/>
              <a:tabLst/>
              <a:defRPr sz="1800"/>
            </a:pPr>
            <a:endParaRPr lang="en-US" sz="2400" b="0" i="0" u="none" strike="noStrike" kern="1200" spc="0">
              <a:ln>
                <a:noFill/>
              </a:ln>
              <a:solidFill>
                <a:srgbClr val="838787"/>
              </a:solidFill>
              <a:latin typeface="DIN Condensed" pitchFamily="18"/>
              <a:ea typeface="DIN Condensed" pitchFamily="2"/>
              <a:cs typeface="DIN Condensed" pitchFamily="2"/>
            </a:endParaRPr>
          </a:p>
        </p:txBody>
      </p:sp>
    </p:spTree>
    <p:extLst>
      <p:ext uri="{BB962C8B-B14F-4D97-AF65-F5344CB8AC3E}">
        <p14:creationId xmlns:p14="http://schemas.microsoft.com/office/powerpoint/2010/main" val="17184864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DF08-DAEE-AF4A-862C-CD00E1F99569}"/>
              </a:ext>
            </a:extLst>
          </p:cNvPr>
          <p:cNvSpPr txBox="1">
            <a:spLocks noGrp="1"/>
          </p:cNvSpPr>
          <p:nvPr>
            <p:ph type="title" idx="4294967295"/>
          </p:nvPr>
        </p:nvSpPr>
        <p:spPr/>
        <p:txBody>
          <a:bodyPr/>
          <a:lstStyle/>
          <a:p>
            <a:pPr lvl="0"/>
            <a:r>
              <a:rPr lang="en-US" sz="4000"/>
              <a:t>ARM Architecture Instruction Sets</a:t>
            </a:r>
          </a:p>
        </p:txBody>
      </p:sp>
      <p:sp>
        <p:nvSpPr>
          <p:cNvPr id="3" name="Text Placeholder 2">
            <a:extLst>
              <a:ext uri="{FF2B5EF4-FFF2-40B4-BE49-F238E27FC236}">
                <a16:creationId xmlns:a16="http://schemas.microsoft.com/office/drawing/2014/main" id="{6CA04564-16D0-674E-B5BE-DDC4BE5B23BE}"/>
              </a:ext>
            </a:extLst>
          </p:cNvPr>
          <p:cNvSpPr txBox="1">
            <a:spLocks noGrp="1"/>
          </p:cNvSpPr>
          <p:nvPr>
            <p:ph type="body" idx="4294967295"/>
          </p:nvPr>
        </p:nvSpPr>
        <p:spPr/>
        <p:txBody>
          <a:bodyPr/>
          <a:lstStyle/>
          <a:p>
            <a:pPr lvl="0">
              <a:buSzPct val="45000"/>
              <a:buFont typeface="StarSymbol"/>
              <a:buChar char="●"/>
            </a:pPr>
            <a:r>
              <a:rPr lang="en-US"/>
              <a:t>ARM implements two different instruction sets</a:t>
            </a:r>
          </a:p>
          <a:p>
            <a:pPr marL="0" lvl="2" indent="0" hangingPunct="0">
              <a:lnSpc>
                <a:spcPct val="100000"/>
              </a:lnSpc>
              <a:spcBef>
                <a:spcPts val="0"/>
              </a:spcBef>
              <a:spcAft>
                <a:spcPts val="1417"/>
              </a:spcAft>
              <a:buNone/>
            </a:pPr>
            <a:r>
              <a:rPr lang="en-US" sz="3400">
                <a:solidFill>
                  <a:srgbClr val="838787"/>
                </a:solidFill>
                <a:latin typeface="Avenir Next Medium" pitchFamily="18"/>
              </a:rPr>
              <a:t>1.) 32 bit ARM instruction set</a:t>
            </a:r>
          </a:p>
          <a:p>
            <a:pPr marL="0" lvl="2" indent="0" hangingPunct="0">
              <a:lnSpc>
                <a:spcPct val="100000"/>
              </a:lnSpc>
              <a:spcBef>
                <a:spcPts val="0"/>
              </a:spcBef>
              <a:spcAft>
                <a:spcPts val="1417"/>
              </a:spcAft>
              <a:buNone/>
            </a:pPr>
            <a:r>
              <a:rPr lang="en-US" sz="3400">
                <a:solidFill>
                  <a:srgbClr val="838787"/>
                </a:solidFill>
                <a:latin typeface="Avenir Next Medium" pitchFamily="18"/>
              </a:rPr>
              <a:t>2.) 16 bit Thumb instruction set</a:t>
            </a:r>
          </a:p>
          <a:p>
            <a:pPr marL="0" lvl="4" indent="0" hangingPunct="0">
              <a:lnSpc>
                <a:spcPct val="100000"/>
              </a:lnSpc>
              <a:spcBef>
                <a:spcPts val="0"/>
              </a:spcBef>
              <a:spcAft>
                <a:spcPts val="1417"/>
              </a:spcAft>
              <a:buNone/>
            </a:pPr>
            <a:r>
              <a:rPr lang="en-US" sz="3200">
                <a:solidFill>
                  <a:srgbClr val="838787"/>
                </a:solidFill>
                <a:latin typeface="Avenir Next Medium" pitchFamily="18"/>
              </a:rPr>
              <a:t>- Thumb instruction set added to ARM to improve</a:t>
            </a:r>
          </a:p>
          <a:p>
            <a:pPr marL="0" lvl="4" indent="0" hangingPunct="0">
              <a:lnSpc>
                <a:spcPct val="100000"/>
              </a:lnSpc>
              <a:spcBef>
                <a:spcPts val="0"/>
              </a:spcBef>
              <a:spcAft>
                <a:spcPts val="1417"/>
              </a:spcAft>
              <a:buNone/>
            </a:pPr>
            <a:r>
              <a:rPr lang="en-US" sz="3200">
                <a:solidFill>
                  <a:srgbClr val="838787"/>
                </a:solidFill>
                <a:latin typeface="Avenir Next Medium" pitchFamily="18"/>
              </a:rPr>
              <a:t>   code density. Reduces amount of storage space.</a:t>
            </a:r>
          </a:p>
          <a:p>
            <a:pPr marL="0" lvl="4" indent="0" hangingPunct="0">
              <a:lnSpc>
                <a:spcPct val="100000"/>
              </a:lnSpc>
              <a:spcBef>
                <a:spcPts val="0"/>
              </a:spcBef>
              <a:spcAft>
                <a:spcPts val="1417"/>
              </a:spcAft>
              <a:buNone/>
            </a:pPr>
            <a:endParaRPr lang="en-US" sz="3200">
              <a:solidFill>
                <a:srgbClr val="838787"/>
              </a:solidFill>
              <a:latin typeface="Avenir Next Medium" pitchFamily="18"/>
            </a:endParaRPr>
          </a:p>
          <a:p>
            <a:pPr marL="0" lvl="4" indent="0" hangingPunct="0">
              <a:lnSpc>
                <a:spcPct val="100000"/>
              </a:lnSpc>
              <a:spcBef>
                <a:spcPts val="0"/>
              </a:spcBef>
              <a:spcAft>
                <a:spcPts val="1417"/>
              </a:spcAft>
              <a:buNone/>
            </a:pPr>
            <a:r>
              <a:rPr lang="en-US" sz="3200">
                <a:solidFill>
                  <a:srgbClr val="838787"/>
                </a:solidFill>
                <a:latin typeface="Avenir Next Medium" pitchFamily="18"/>
              </a:rPr>
              <a:t>- Thumb instruction sets only have 8 registers available</a:t>
            </a:r>
          </a:p>
          <a:p>
            <a:pPr marL="0" lvl="4" indent="0" hangingPunct="0">
              <a:lnSpc>
                <a:spcPct val="100000"/>
              </a:lnSpc>
              <a:spcBef>
                <a:spcPts val="0"/>
              </a:spcBef>
              <a:spcAft>
                <a:spcPts val="1417"/>
              </a:spcAft>
              <a:buNone/>
            </a:pPr>
            <a:r>
              <a:rPr lang="en-US" sz="3200">
                <a:solidFill>
                  <a:srgbClr val="838787"/>
                </a:solidFill>
                <a:latin typeface="Avenir Next Medium" pitchFamily="18"/>
              </a:rPr>
              <a:t>   instead of 16 registers</a:t>
            </a:r>
          </a:p>
        </p:txBody>
      </p:sp>
    </p:spTree>
    <p:extLst>
      <p:ext uri="{BB962C8B-B14F-4D97-AF65-F5344CB8AC3E}">
        <p14:creationId xmlns:p14="http://schemas.microsoft.com/office/powerpoint/2010/main" val="419987967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0E3888-4B1A-9246-93B0-127DB35C3622}"/>
              </a:ext>
            </a:extLst>
          </p:cNvPr>
          <p:cNvSpPr txBox="1">
            <a:spLocks noGrp="1"/>
          </p:cNvSpPr>
          <p:nvPr>
            <p:ph type="body" idx="4294967295"/>
          </p:nvPr>
        </p:nvSpPr>
        <p:spPr>
          <a:xfrm>
            <a:off x="274320" y="548640"/>
            <a:ext cx="12191760" cy="477360"/>
          </a:xfrm>
          <a:ln>
            <a:noFill/>
          </a:ln>
        </p:spPr>
        <p:txBody>
          <a:bodyPr lIns="0" tIns="0" rIns="0" bIns="0">
            <a:normAutofit fontScale="92500"/>
          </a:bodyPr>
          <a:lstStyle/>
          <a:p>
            <a:pPr lvl="0">
              <a:buSzPct val="45000"/>
              <a:buFont typeface="StarSymbol"/>
              <a:buChar char="●"/>
            </a:pPr>
            <a:r>
              <a:rPr lang="en-US" sz="3400">
                <a:latin typeface="Avenir Next Medium" pitchFamily="18"/>
              </a:rPr>
              <a:t>ARM Instructions</a:t>
            </a:r>
          </a:p>
        </p:txBody>
      </p:sp>
      <p:pic>
        <p:nvPicPr>
          <p:cNvPr id="3" name="">
            <a:extLst>
              <a:ext uri="{FF2B5EF4-FFF2-40B4-BE49-F238E27FC236}">
                <a16:creationId xmlns:a16="http://schemas.microsoft.com/office/drawing/2014/main" id="{DE650064-026E-6645-9BE9-CFD305A3BC77}"/>
              </a:ext>
            </a:extLst>
          </p:cNvPr>
          <p:cNvPicPr>
            <a:picLocks noChangeAspect="1"/>
          </p:cNvPicPr>
          <p:nvPr/>
        </p:nvPicPr>
        <p:blipFill>
          <a:blip r:embed="rId3">
            <a:lum/>
            <a:alphaModFix/>
          </a:blip>
          <a:srcRect/>
          <a:stretch>
            <a:fillRect/>
          </a:stretch>
        </p:blipFill>
        <p:spPr>
          <a:xfrm>
            <a:off x="548280" y="1188360"/>
            <a:ext cx="11978640" cy="8412480"/>
          </a:xfrm>
          <a:prstGeom prst="rect">
            <a:avLst/>
          </a:prstGeom>
          <a:noFill/>
          <a:ln>
            <a:noFill/>
          </a:ln>
        </p:spPr>
      </p:pic>
    </p:spTree>
    <p:extLst>
      <p:ext uri="{BB962C8B-B14F-4D97-AF65-F5344CB8AC3E}">
        <p14:creationId xmlns:p14="http://schemas.microsoft.com/office/powerpoint/2010/main" val="26359785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FC79756E-A4ED-8B44-8F9E-8A3B7D24BE7A}"/>
              </a:ext>
            </a:extLst>
          </p:cNvPr>
          <p:cNvSpPr/>
          <p:nvPr/>
        </p:nvSpPr>
        <p:spPr>
          <a:xfrm>
            <a:off x="365760" y="91440"/>
            <a:ext cx="6590880" cy="924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50760" tIns="50760" rIns="50760" bIns="50760" anchor="ctr" anchorCtr="0" compatLnSpc="0">
            <a:sp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pic>
        <p:nvPicPr>
          <p:cNvPr id="3" name="">
            <a:extLst>
              <a:ext uri="{FF2B5EF4-FFF2-40B4-BE49-F238E27FC236}">
                <a16:creationId xmlns:a16="http://schemas.microsoft.com/office/drawing/2014/main" id="{B8EF9A2A-B6FC-A643-82B2-C21C0ABE4A3F}"/>
              </a:ext>
            </a:extLst>
          </p:cNvPr>
          <p:cNvPicPr>
            <a:picLocks noChangeAspect="1"/>
          </p:cNvPicPr>
          <p:nvPr/>
        </p:nvPicPr>
        <p:blipFill>
          <a:blip r:embed="rId3">
            <a:lum/>
            <a:alphaModFix/>
          </a:blip>
          <a:srcRect/>
          <a:stretch>
            <a:fillRect/>
          </a:stretch>
        </p:blipFill>
        <p:spPr>
          <a:xfrm>
            <a:off x="365760" y="3200400"/>
            <a:ext cx="12070080" cy="3657600"/>
          </a:xfrm>
          <a:prstGeom prst="rect">
            <a:avLst/>
          </a:prstGeom>
          <a:noFill/>
          <a:ln>
            <a:noFill/>
          </a:ln>
        </p:spPr>
      </p:pic>
      <p:sp>
        <p:nvSpPr>
          <p:cNvPr id="4" name="Text Placeholder 3">
            <a:extLst>
              <a:ext uri="{FF2B5EF4-FFF2-40B4-BE49-F238E27FC236}">
                <a16:creationId xmlns:a16="http://schemas.microsoft.com/office/drawing/2014/main" id="{196B18B5-846B-664A-839C-43770F9688C4}"/>
              </a:ext>
            </a:extLst>
          </p:cNvPr>
          <p:cNvSpPr txBox="1">
            <a:spLocks noGrp="1"/>
          </p:cNvSpPr>
          <p:nvPr>
            <p:ph type="body" idx="4294967295"/>
          </p:nvPr>
        </p:nvSpPr>
        <p:spPr>
          <a:xfrm>
            <a:off x="274320" y="548640"/>
            <a:ext cx="12191760" cy="477360"/>
          </a:xfrm>
        </p:spPr>
        <p:txBody>
          <a:bodyPr>
            <a:normAutofit fontScale="85000" lnSpcReduction="20000"/>
          </a:bodyPr>
          <a:lstStyle/>
          <a:p>
            <a:pPr lvl="0">
              <a:buSzPct val="45000"/>
              <a:buFont typeface="StarSymbol"/>
              <a:buChar char="●"/>
            </a:pPr>
            <a:r>
              <a:rPr lang="en-US"/>
              <a:t>ARM Instructions</a:t>
            </a:r>
          </a:p>
        </p:txBody>
      </p:sp>
    </p:spTree>
    <p:extLst>
      <p:ext uri="{BB962C8B-B14F-4D97-AF65-F5344CB8AC3E}">
        <p14:creationId xmlns:p14="http://schemas.microsoft.com/office/powerpoint/2010/main" val="62454307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074F-EDBA-6D41-907D-A97EB2C1E634}"/>
              </a:ext>
            </a:extLst>
          </p:cNvPr>
          <p:cNvSpPr txBox="1">
            <a:spLocks noGrp="1"/>
          </p:cNvSpPr>
          <p:nvPr>
            <p:ph type="title" idx="4294967295"/>
          </p:nvPr>
        </p:nvSpPr>
        <p:spPr/>
        <p:txBody>
          <a:bodyPr>
            <a:normAutofit fontScale="90000"/>
          </a:bodyPr>
          <a:lstStyle/>
          <a:p>
            <a:pPr lvl="0"/>
            <a:r>
              <a:rPr lang="en-US"/>
              <a:t>.</a:t>
            </a:r>
          </a:p>
        </p:txBody>
      </p:sp>
      <p:sp>
        <p:nvSpPr>
          <p:cNvPr id="3" name="Text Placeholder 2">
            <a:extLst>
              <a:ext uri="{FF2B5EF4-FFF2-40B4-BE49-F238E27FC236}">
                <a16:creationId xmlns:a16="http://schemas.microsoft.com/office/drawing/2014/main" id="{27528FD2-C782-8940-B269-0B5499609997}"/>
              </a:ext>
            </a:extLst>
          </p:cNvPr>
          <p:cNvSpPr txBox="1">
            <a:spLocks noGrp="1"/>
          </p:cNvSpPr>
          <p:nvPr>
            <p:ph type="body" idx="4294967295"/>
          </p:nvPr>
        </p:nvSpPr>
        <p:spPr/>
        <p:txBody>
          <a:bodyPr/>
          <a:lstStyle/>
          <a:p>
            <a:endParaRPr lang="en-US"/>
          </a:p>
        </p:txBody>
      </p:sp>
      <p:pic>
        <p:nvPicPr>
          <p:cNvPr id="4" name="">
            <a:extLst>
              <a:ext uri="{FF2B5EF4-FFF2-40B4-BE49-F238E27FC236}">
                <a16:creationId xmlns:a16="http://schemas.microsoft.com/office/drawing/2014/main" id="{B7FD4100-B782-4747-93FB-8909457F3DCA}"/>
              </a:ext>
            </a:extLst>
          </p:cNvPr>
          <p:cNvPicPr>
            <a:picLocks noChangeAspect="1"/>
          </p:cNvPicPr>
          <p:nvPr/>
        </p:nvPicPr>
        <p:blipFill>
          <a:blip r:embed="rId3">
            <a:lum/>
            <a:alphaModFix/>
          </a:blip>
          <a:srcRect/>
          <a:stretch>
            <a:fillRect/>
          </a:stretch>
        </p:blipFill>
        <p:spPr>
          <a:xfrm>
            <a:off x="650160" y="1490400"/>
            <a:ext cx="11703600" cy="6373440"/>
          </a:xfrm>
          <a:prstGeom prst="rect">
            <a:avLst/>
          </a:prstGeom>
          <a:noFill/>
          <a:ln>
            <a:noFill/>
          </a:ln>
        </p:spPr>
      </p:pic>
      <p:sp>
        <p:nvSpPr>
          <p:cNvPr id="5" name="Text Placeholder 4">
            <a:extLst>
              <a:ext uri="{FF2B5EF4-FFF2-40B4-BE49-F238E27FC236}">
                <a16:creationId xmlns:a16="http://schemas.microsoft.com/office/drawing/2014/main" id="{E702EA90-84E1-E342-A89D-CF3FB5F82FB9}"/>
              </a:ext>
            </a:extLst>
          </p:cNvPr>
          <p:cNvSpPr txBox="1">
            <a:spLocks noGrp="1"/>
          </p:cNvSpPr>
          <p:nvPr>
            <p:ph type="body" idx="4294967295"/>
          </p:nvPr>
        </p:nvSpPr>
        <p:spPr>
          <a:xfrm>
            <a:off x="274320" y="548640"/>
            <a:ext cx="12191760" cy="477360"/>
          </a:xfrm>
        </p:spPr>
        <p:txBody>
          <a:bodyPr>
            <a:normAutofit fontScale="85000" lnSpcReduction="20000"/>
          </a:bodyPr>
          <a:lstStyle/>
          <a:p>
            <a:pPr lvl="0">
              <a:buSzPct val="45000"/>
              <a:buFont typeface="StarSymbol"/>
              <a:buChar char="●"/>
            </a:pPr>
            <a:r>
              <a:rPr lang="en-US"/>
              <a:t>ARM Instructions</a:t>
            </a:r>
          </a:p>
        </p:txBody>
      </p:sp>
    </p:spTree>
    <p:extLst>
      <p:ext uri="{BB962C8B-B14F-4D97-AF65-F5344CB8AC3E}">
        <p14:creationId xmlns:p14="http://schemas.microsoft.com/office/powerpoint/2010/main" val="3912306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4893AA1-AA30-A64E-93A0-3F6B3F54174C}"/>
              </a:ext>
            </a:extLst>
          </p:cNvPr>
          <p:cNvSpPr>
            <a:spLocks noGrp="1"/>
          </p:cNvSpPr>
          <p:nvPr>
            <p:ph type="pic" idx="13"/>
          </p:nvPr>
        </p:nvSpPr>
        <p:spPr/>
      </p:sp>
      <p:sp>
        <p:nvSpPr>
          <p:cNvPr id="3" name="Text Placeholder 2">
            <a:extLst>
              <a:ext uri="{FF2B5EF4-FFF2-40B4-BE49-F238E27FC236}">
                <a16:creationId xmlns:a16="http://schemas.microsoft.com/office/drawing/2014/main" id="{13B17B44-C7DD-AE46-BFB5-B8739E7561DE}"/>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A8039238-9A26-664B-9AB7-C7CCAE6B3BE8}"/>
              </a:ext>
            </a:extLst>
          </p:cNvPr>
          <p:cNvSpPr>
            <a:spLocks noGrp="1"/>
          </p:cNvSpPr>
          <p:nvPr>
            <p:ph type="title"/>
          </p:nvPr>
        </p:nvSpPr>
        <p:spPr/>
        <p:txBody>
          <a:bodyPr>
            <a:normAutofit fontScale="90000"/>
          </a:bodyPr>
          <a:lstStyle/>
          <a:p>
            <a:r>
              <a:rPr lang="en-US" dirty="0"/>
              <a:t>Kenji on the JVM</a:t>
            </a:r>
          </a:p>
        </p:txBody>
      </p:sp>
      <p:sp>
        <p:nvSpPr>
          <p:cNvPr id="5" name="Text Placeholder 4">
            <a:extLst>
              <a:ext uri="{FF2B5EF4-FFF2-40B4-BE49-F238E27FC236}">
                <a16:creationId xmlns:a16="http://schemas.microsoft.com/office/drawing/2014/main" id="{7EB0B98D-D119-094F-BA44-B8922349848B}"/>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361447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23B0496-8A8B-4140-B2FA-DDF55AB8CE55}"/>
              </a:ext>
            </a:extLst>
          </p:cNvPr>
          <p:cNvSpPr>
            <a:spLocks noGrp="1"/>
          </p:cNvSpPr>
          <p:nvPr>
            <p:ph type="pic" idx="13"/>
          </p:nvPr>
        </p:nvSpPr>
        <p:spPr/>
      </p:sp>
      <p:sp>
        <p:nvSpPr>
          <p:cNvPr id="3" name="Text Placeholder 2">
            <a:extLst>
              <a:ext uri="{FF2B5EF4-FFF2-40B4-BE49-F238E27FC236}">
                <a16:creationId xmlns:a16="http://schemas.microsoft.com/office/drawing/2014/main" id="{ECC51494-3C8E-E240-8681-7E285CBD3545}"/>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630EE23C-80A3-4C4B-9B6E-2973EDD1E8DA}"/>
              </a:ext>
            </a:extLst>
          </p:cNvPr>
          <p:cNvSpPr>
            <a:spLocks noGrp="1"/>
          </p:cNvSpPr>
          <p:nvPr>
            <p:ph type="title"/>
          </p:nvPr>
        </p:nvSpPr>
        <p:spPr/>
        <p:txBody>
          <a:bodyPr>
            <a:normAutofit/>
          </a:bodyPr>
          <a:lstStyle/>
          <a:p>
            <a:r>
              <a:rPr lang="en-US" dirty="0"/>
              <a:t>introduction</a:t>
            </a:r>
          </a:p>
        </p:txBody>
      </p:sp>
      <p:sp>
        <p:nvSpPr>
          <p:cNvPr id="5" name="Text Placeholder 4">
            <a:extLst>
              <a:ext uri="{FF2B5EF4-FFF2-40B4-BE49-F238E27FC236}">
                <a16:creationId xmlns:a16="http://schemas.microsoft.com/office/drawing/2014/main" id="{2903BAE9-543F-AE4C-9153-C44FF8BE2B27}"/>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71820923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714508" y="2034032"/>
            <a:ext cx="3231267" cy="5227958"/>
          </a:xfrm>
        </p:spPr>
        <p:txBody>
          <a:bodyPr anchor="ctr">
            <a:normAutofit/>
          </a:bodyPr>
          <a:lstStyle/>
          <a:p>
            <a:r>
              <a:rPr lang="en-US" sz="4800" dirty="0"/>
              <a:t>Java Virtual Machine  (jvm)</a:t>
            </a:r>
          </a:p>
        </p:txBody>
      </p:sp>
      <p:sp>
        <p:nvSpPr>
          <p:cNvPr id="16" name="Rectangle 15">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0596" y="0"/>
            <a:ext cx="8674204" cy="97536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cxnSp>
        <p:nvCxnSpPr>
          <p:cNvPr id="18" name="Straight Connector 17">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1302" y="0"/>
            <a:ext cx="0" cy="97536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9">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585" y="4628050"/>
            <a:ext cx="9753600" cy="497500"/>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234" tIns="54617" rIns="109234" bIns="54617" numCol="1" spcCol="0" rtlCol="0" fromWordArt="0" anchor="ctr" anchorCtr="0" forceAA="0" compatLnSpc="1">
            <a:prstTxWarp prst="textNoShape">
              <a:avLst/>
            </a:prstTxWarp>
            <a:noAutofit/>
          </a:bodyPr>
          <a:lstStyle/>
          <a:p>
            <a:pPr algn="ctr"/>
            <a:endParaRPr lang="en-US"/>
          </a:p>
        </p:txBody>
      </p:sp>
      <p:graphicFrame>
        <p:nvGraphicFramePr>
          <p:cNvPr id="11" name="Diagram 11">
            <a:extLst>
              <a:ext uri="{FF2B5EF4-FFF2-40B4-BE49-F238E27FC236}">
                <a16:creationId xmlns:a16="http://schemas.microsoft.com/office/drawing/2014/main" id="{8DD98CA7-933F-49FC-A7C4-A595E62584A7}"/>
              </a:ext>
            </a:extLst>
          </p:cNvPr>
          <p:cNvGraphicFramePr/>
          <p:nvPr>
            <p:extLst>
              <p:ext uri="{D42A27DB-BD31-4B8C-83A1-F6EECF244321}">
                <p14:modId xmlns:p14="http://schemas.microsoft.com/office/powerpoint/2010/main" val="1286321760"/>
              </p:ext>
            </p:extLst>
          </p:nvPr>
        </p:nvGraphicFramePr>
        <p:xfrm>
          <a:off x="5452677" y="2742733"/>
          <a:ext cx="6449209" cy="6346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4" name="Arrow: Right 83">
            <a:extLst>
              <a:ext uri="{FF2B5EF4-FFF2-40B4-BE49-F238E27FC236}">
                <a16:creationId xmlns:a16="http://schemas.microsoft.com/office/drawing/2014/main" id="{811BE9D0-627A-4C54-B431-908D11EE22F5}"/>
              </a:ext>
            </a:extLst>
          </p:cNvPr>
          <p:cNvSpPr/>
          <p:nvPr/>
        </p:nvSpPr>
        <p:spPr>
          <a:xfrm>
            <a:off x="4094273" y="5575010"/>
            <a:ext cx="1043635" cy="6892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spTree>
    <p:extLst>
      <p:ext uri="{BB962C8B-B14F-4D97-AF65-F5344CB8AC3E}">
        <p14:creationId xmlns:p14="http://schemas.microsoft.com/office/powerpoint/2010/main" val="41691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8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714508" y="2034032"/>
            <a:ext cx="3231267" cy="5227958"/>
          </a:xfrm>
        </p:spPr>
        <p:txBody>
          <a:bodyPr anchor="ctr">
            <a:normAutofit/>
          </a:bodyPr>
          <a:lstStyle/>
          <a:p>
            <a:r>
              <a:rPr lang="en-US" sz="4800" dirty="0"/>
              <a:t>Java Virtual Machine (jvm)</a:t>
            </a:r>
          </a:p>
        </p:txBody>
      </p:sp>
      <p:sp>
        <p:nvSpPr>
          <p:cNvPr id="16" name="Rectangle 15">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0596" y="0"/>
            <a:ext cx="8674204" cy="97536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cxnSp>
        <p:nvCxnSpPr>
          <p:cNvPr id="18" name="Straight Connector 17">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1302" y="0"/>
            <a:ext cx="0" cy="97536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9">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585" y="4628050"/>
            <a:ext cx="9753600" cy="497500"/>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234" tIns="54617" rIns="109234" bIns="54617" numCol="1" spcCol="0" rtlCol="0" fromWordArt="0" anchor="ctr" anchorCtr="0" forceAA="0" compatLnSpc="1">
            <a:prstTxWarp prst="textNoShape">
              <a:avLst/>
            </a:prstTxWarp>
            <a:noAutofit/>
          </a:bodyPr>
          <a:lstStyle/>
          <a:p>
            <a:pPr algn="ctr"/>
            <a:endParaRPr lang="en-US"/>
          </a:p>
        </p:txBody>
      </p:sp>
      <p:graphicFrame>
        <p:nvGraphicFramePr>
          <p:cNvPr id="11" name="Diagram 11">
            <a:extLst>
              <a:ext uri="{FF2B5EF4-FFF2-40B4-BE49-F238E27FC236}">
                <a16:creationId xmlns:a16="http://schemas.microsoft.com/office/drawing/2014/main" id="{8DD98CA7-933F-49FC-A7C4-A595E62584A7}"/>
              </a:ext>
            </a:extLst>
          </p:cNvPr>
          <p:cNvGraphicFramePr/>
          <p:nvPr>
            <p:extLst>
              <p:ext uri="{D42A27DB-BD31-4B8C-83A1-F6EECF244321}">
                <p14:modId xmlns:p14="http://schemas.microsoft.com/office/powerpoint/2010/main" val="2821952953"/>
              </p:ext>
            </p:extLst>
          </p:nvPr>
        </p:nvGraphicFramePr>
        <p:xfrm>
          <a:off x="5452677" y="166309"/>
          <a:ext cx="6449209" cy="6550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 name="Arrow: Right 47">
            <a:extLst>
              <a:ext uri="{FF2B5EF4-FFF2-40B4-BE49-F238E27FC236}">
                <a16:creationId xmlns:a16="http://schemas.microsoft.com/office/drawing/2014/main" id="{FB76F866-E35A-4F3C-9DF7-183EE62C724E}"/>
              </a:ext>
            </a:extLst>
          </p:cNvPr>
          <p:cNvSpPr/>
          <p:nvPr/>
        </p:nvSpPr>
        <p:spPr>
          <a:xfrm>
            <a:off x="4094273" y="5575010"/>
            <a:ext cx="1043635" cy="6892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graphicFrame>
        <p:nvGraphicFramePr>
          <p:cNvPr id="90" name="Diagram 11">
            <a:extLst>
              <a:ext uri="{FF2B5EF4-FFF2-40B4-BE49-F238E27FC236}">
                <a16:creationId xmlns:a16="http://schemas.microsoft.com/office/drawing/2014/main" id="{4F5E6EBE-CAA3-4A36-B1C9-C9A59B04B199}"/>
              </a:ext>
            </a:extLst>
          </p:cNvPr>
          <p:cNvGraphicFramePr/>
          <p:nvPr>
            <p:extLst>
              <p:ext uri="{D42A27DB-BD31-4B8C-83A1-F6EECF244321}">
                <p14:modId xmlns:p14="http://schemas.microsoft.com/office/powerpoint/2010/main" val="483570068"/>
              </p:ext>
            </p:extLst>
          </p:nvPr>
        </p:nvGraphicFramePr>
        <p:xfrm>
          <a:off x="5452677" y="2742733"/>
          <a:ext cx="6449209" cy="63460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4485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nodePh="1">
                                  <p:stCondLst>
                                    <p:cond delay="0"/>
                                  </p:stCondLst>
                                  <p:endCondLst>
                                    <p:cond evt="begin" delay="0">
                                      <p:tn val="10"/>
                                    </p:cond>
                                  </p:endCondLst>
                                  <p:childTnLst>
                                    <p:set>
                                      <p:cBhvr>
                                        <p:cTn id="11" dur="1" fill="hold">
                                          <p:stCondLst>
                                            <p:cond delay="0"/>
                                          </p:stCondLst>
                                        </p:cTn>
                                        <p:tgtEl>
                                          <p:spTgt spid="48">
                                            <p:txEl>
                                              <p:charRg st="4294967295" end="4294967295"/>
                                            </p:txEl>
                                          </p:spTgt>
                                        </p:tgtEl>
                                        <p:attrNameLst>
                                          <p:attrName>style.visibility</p:attrName>
                                        </p:attrNameLst>
                                      </p:cBhvr>
                                      <p:to>
                                        <p:strVal val="visible"/>
                                      </p:to>
                                    </p:set>
                                  </p:childTnLst>
                                </p:cTn>
                              </p:par>
                            </p:childTnLst>
                          </p:cTn>
                        </p:par>
                      </p:childTnLst>
                    </p:cTn>
                  </p:par>
                  <p:par>
                    <p:cTn id="12" fill="hold">
                      <p:stCondLst>
                        <p:cond delay="indefinite"/>
                      </p:stCond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1" grpId="1">
        <p:bldAsOne/>
      </p:bldGraphic>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714508" y="2034032"/>
            <a:ext cx="3231267" cy="5227958"/>
          </a:xfrm>
        </p:spPr>
        <p:txBody>
          <a:bodyPr anchor="ctr">
            <a:normAutofit/>
          </a:bodyPr>
          <a:lstStyle/>
          <a:p>
            <a:r>
              <a:rPr lang="en-US" sz="4800"/>
              <a:t>Java Virtual MAchine (jvm)</a:t>
            </a:r>
          </a:p>
        </p:txBody>
      </p:sp>
      <p:sp>
        <p:nvSpPr>
          <p:cNvPr id="16" name="Rectangle 15">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0596" y="0"/>
            <a:ext cx="8674204" cy="97536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cxnSp>
        <p:nvCxnSpPr>
          <p:cNvPr id="18" name="Straight Connector 17">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1302" y="0"/>
            <a:ext cx="0" cy="97536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9">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585" y="4628050"/>
            <a:ext cx="9753600" cy="497500"/>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234" tIns="54617" rIns="109234" bIns="54617" numCol="1" spcCol="0" rtlCol="0" fromWordArt="0" anchor="ctr" anchorCtr="0" forceAA="0" compatLnSpc="1">
            <a:prstTxWarp prst="textNoShape">
              <a:avLst/>
            </a:prstTxWarp>
            <a:noAutofit/>
          </a:bodyPr>
          <a:lstStyle/>
          <a:p>
            <a:pPr algn="ctr"/>
            <a:endParaRPr lang="en-US"/>
          </a:p>
        </p:txBody>
      </p:sp>
      <p:graphicFrame>
        <p:nvGraphicFramePr>
          <p:cNvPr id="11" name="Diagram 11">
            <a:extLst>
              <a:ext uri="{FF2B5EF4-FFF2-40B4-BE49-F238E27FC236}">
                <a16:creationId xmlns:a16="http://schemas.microsoft.com/office/drawing/2014/main" id="{8DD98CA7-933F-49FC-A7C4-A595E62584A7}"/>
              </a:ext>
            </a:extLst>
          </p:cNvPr>
          <p:cNvGraphicFramePr/>
          <p:nvPr>
            <p:extLst/>
          </p:nvPr>
        </p:nvGraphicFramePr>
        <p:xfrm>
          <a:off x="5452677" y="166309"/>
          <a:ext cx="6449209" cy="6550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 name="Arrow: Right 47">
            <a:extLst>
              <a:ext uri="{FF2B5EF4-FFF2-40B4-BE49-F238E27FC236}">
                <a16:creationId xmlns:a16="http://schemas.microsoft.com/office/drawing/2014/main" id="{FB76F866-E35A-4F3C-9DF7-183EE62C724E}"/>
              </a:ext>
            </a:extLst>
          </p:cNvPr>
          <p:cNvSpPr/>
          <p:nvPr/>
        </p:nvSpPr>
        <p:spPr>
          <a:xfrm>
            <a:off x="4094273" y="3100827"/>
            <a:ext cx="1043635" cy="6892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graphicFrame>
        <p:nvGraphicFramePr>
          <p:cNvPr id="90" name="Diagram 11">
            <a:extLst>
              <a:ext uri="{FF2B5EF4-FFF2-40B4-BE49-F238E27FC236}">
                <a16:creationId xmlns:a16="http://schemas.microsoft.com/office/drawing/2014/main" id="{4F5E6EBE-CAA3-4A36-B1C9-C9A59B04B199}"/>
              </a:ext>
            </a:extLst>
          </p:cNvPr>
          <p:cNvGraphicFramePr/>
          <p:nvPr>
            <p:extLst/>
          </p:nvPr>
        </p:nvGraphicFramePr>
        <p:xfrm>
          <a:off x="5452677" y="2742733"/>
          <a:ext cx="6449209" cy="63460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2368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1217507" y="1066800"/>
            <a:ext cx="10566398" cy="1446236"/>
          </a:xfrm>
        </p:spPr>
        <p:txBody>
          <a:bodyPr>
            <a:normAutofit/>
          </a:bodyPr>
          <a:lstStyle/>
          <a:p>
            <a:r>
              <a:rPr lang="en-US" sz="4800" dirty="0">
                <a:solidFill>
                  <a:srgbClr val="FFFF00"/>
                </a:solidFill>
              </a:rPr>
              <a:t>Overview</a:t>
            </a:r>
          </a:p>
        </p:txBody>
      </p:sp>
      <p:sp>
        <p:nvSpPr>
          <p:cNvPr id="3" name="Content Placeholder 2">
            <a:extLst>
              <a:ext uri="{FF2B5EF4-FFF2-40B4-BE49-F238E27FC236}">
                <a16:creationId xmlns:a16="http://schemas.microsoft.com/office/drawing/2014/main" id="{42D6B266-01E0-483B-9267-7559EAFBE4FA}"/>
              </a:ext>
            </a:extLst>
          </p:cNvPr>
          <p:cNvSpPr>
            <a:spLocks noGrp="1"/>
          </p:cNvSpPr>
          <p:nvPr>
            <p:ph idx="1"/>
          </p:nvPr>
        </p:nvSpPr>
        <p:spPr>
          <a:xfrm>
            <a:off x="635000" y="2647990"/>
            <a:ext cx="11148905" cy="5588383"/>
          </a:xfrm>
        </p:spPr>
        <p:txBody>
          <a:bodyPr>
            <a:normAutofit lnSpcReduction="10000"/>
          </a:bodyPr>
          <a:lstStyle/>
          <a:p>
            <a:r>
              <a:rPr lang="en-US" sz="2900" dirty="0"/>
              <a:t>Software emulator, no physical hardware parts</a:t>
            </a:r>
          </a:p>
          <a:p>
            <a:r>
              <a:rPr lang="en-US" sz="2900" dirty="0"/>
              <a:t>Platform dependent</a:t>
            </a:r>
          </a:p>
          <a:p>
            <a:r>
              <a:rPr lang="en-US" sz="2900" dirty="0"/>
              <a:t>4 basic duties:</a:t>
            </a:r>
          </a:p>
          <a:p>
            <a:pPr lvl="1"/>
            <a:r>
              <a:rPr lang="en-US" sz="2400" dirty="0"/>
              <a:t>Analyzes bytecode from compiler</a:t>
            </a:r>
          </a:p>
          <a:p>
            <a:pPr lvl="1"/>
            <a:r>
              <a:rPr lang="en-US" sz="2400" dirty="0"/>
              <a:t>Interprets it into virtual machine code</a:t>
            </a:r>
          </a:p>
          <a:p>
            <a:pPr lvl="1"/>
            <a:r>
              <a:rPr lang="en-US" sz="2400" dirty="0"/>
              <a:t>Executes the code</a:t>
            </a:r>
          </a:p>
          <a:p>
            <a:pPr lvl="1"/>
            <a:r>
              <a:rPr lang="en-US" sz="2400" dirty="0"/>
              <a:t>Collects garbage</a:t>
            </a:r>
          </a:p>
          <a:p>
            <a:r>
              <a:rPr lang="en-US" sz="2900" dirty="0">
                <a:solidFill>
                  <a:srgbClr val="FFFF00"/>
                </a:solidFill>
              </a:rPr>
              <a:t>Stack</a:t>
            </a:r>
          </a:p>
        </p:txBody>
      </p:sp>
      <p:pic>
        <p:nvPicPr>
          <p:cNvPr id="4" name="Picture 4" descr="A screenshot of a cell phone&#10;&#10;Description generated with high confidence">
            <a:extLst>
              <a:ext uri="{FF2B5EF4-FFF2-40B4-BE49-F238E27FC236}">
                <a16:creationId xmlns:a16="http://schemas.microsoft.com/office/drawing/2014/main" id="{B1575334-463A-4532-A495-58B08E5B53FA}"/>
              </a:ext>
            </a:extLst>
          </p:cNvPr>
          <p:cNvPicPr>
            <a:picLocks noChangeAspect="1"/>
          </p:cNvPicPr>
          <p:nvPr/>
        </p:nvPicPr>
        <p:blipFill>
          <a:blip r:embed="rId3"/>
          <a:stretch>
            <a:fillRect/>
          </a:stretch>
        </p:blipFill>
        <p:spPr>
          <a:xfrm>
            <a:off x="6864327" y="3596262"/>
            <a:ext cx="5717203" cy="5566903"/>
          </a:xfrm>
          <a:prstGeom prst="rect">
            <a:avLst/>
          </a:prstGeom>
        </p:spPr>
      </p:pic>
    </p:spTree>
    <p:extLst>
      <p:ext uri="{BB962C8B-B14F-4D97-AF65-F5344CB8AC3E}">
        <p14:creationId xmlns:p14="http://schemas.microsoft.com/office/powerpoint/2010/main" val="290488376"/>
      </p:ext>
    </p:extLst>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686071" y="1066800"/>
            <a:ext cx="3886586" cy="2509520"/>
          </a:xfrm>
        </p:spPr>
        <p:txBody>
          <a:bodyPr>
            <a:normAutofit/>
          </a:bodyPr>
          <a:lstStyle/>
          <a:p>
            <a:r>
              <a:rPr lang="en-US" sz="4800" dirty="0">
                <a:solidFill>
                  <a:srgbClr val="FFFF00"/>
                </a:solidFill>
              </a:rPr>
              <a:t>Stack</a:t>
            </a:r>
          </a:p>
        </p:txBody>
      </p:sp>
      <p:sp>
        <p:nvSpPr>
          <p:cNvPr id="3" name="Content Placeholder 2">
            <a:extLst>
              <a:ext uri="{FF2B5EF4-FFF2-40B4-BE49-F238E27FC236}">
                <a16:creationId xmlns:a16="http://schemas.microsoft.com/office/drawing/2014/main" id="{42D6B266-01E0-483B-9267-7559EAFBE4FA}"/>
              </a:ext>
            </a:extLst>
          </p:cNvPr>
          <p:cNvSpPr>
            <a:spLocks noGrp="1"/>
          </p:cNvSpPr>
          <p:nvPr>
            <p:ph idx="1"/>
          </p:nvPr>
        </p:nvSpPr>
        <p:spPr>
          <a:xfrm>
            <a:off x="686071" y="3793065"/>
            <a:ext cx="3886586" cy="4574259"/>
          </a:xfrm>
        </p:spPr>
        <p:txBody>
          <a:bodyPr anchor="t">
            <a:normAutofit/>
          </a:bodyPr>
          <a:lstStyle/>
          <a:p>
            <a:r>
              <a:rPr lang="en-US" sz="2900"/>
              <a:t>Implements Last In First Out order (LIFO)</a:t>
            </a:r>
          </a:p>
          <a:p>
            <a:r>
              <a:rPr lang="en-US" sz="2900"/>
              <a:t>Operands are on top of the stack</a:t>
            </a:r>
          </a:p>
          <a:p>
            <a:r>
              <a:rPr lang="en-US" sz="2900"/>
              <a:t>Access by push or pop from the stack</a:t>
            </a:r>
          </a:p>
          <a:p>
            <a:endParaRPr lang="en-US" sz="2200"/>
          </a:p>
          <a:p>
            <a:endParaRPr lang="en-US" sz="2200"/>
          </a:p>
        </p:txBody>
      </p:sp>
      <p:pic>
        <p:nvPicPr>
          <p:cNvPr id="4" name="Picture 4" descr="A close up of a sign&#10;&#10;Description generated with high confidence">
            <a:extLst>
              <a:ext uri="{FF2B5EF4-FFF2-40B4-BE49-F238E27FC236}">
                <a16:creationId xmlns:a16="http://schemas.microsoft.com/office/drawing/2014/main" id="{8CD04110-2CA4-4DDF-9330-E4E071F0862C}"/>
              </a:ext>
            </a:extLst>
          </p:cNvPr>
          <p:cNvPicPr>
            <a:picLocks noChangeAspect="1"/>
          </p:cNvPicPr>
          <p:nvPr/>
        </p:nvPicPr>
        <p:blipFill>
          <a:blip r:embed="rId3"/>
          <a:stretch>
            <a:fillRect/>
          </a:stretch>
        </p:blipFill>
        <p:spPr>
          <a:xfrm>
            <a:off x="4939727" y="1575157"/>
            <a:ext cx="7377742" cy="614811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81910937"/>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C51ADD6-2023-4752-ABBD-A25FAB963CA8}"/>
              </a:ext>
            </a:extLst>
          </p:cNvPr>
          <p:cNvGraphicFramePr>
            <a:graphicFrameLocks noGrp="1"/>
          </p:cNvGraphicFramePr>
          <p:nvPr>
            <p:extLst>
              <p:ext uri="{D42A27DB-BD31-4B8C-83A1-F6EECF244321}">
                <p14:modId xmlns:p14="http://schemas.microsoft.com/office/powerpoint/2010/main" val="3777629602"/>
              </p:ext>
            </p:extLst>
          </p:nvPr>
        </p:nvGraphicFramePr>
        <p:xfrm>
          <a:off x="2085675" y="408956"/>
          <a:ext cx="8810444" cy="4480764"/>
        </p:xfrm>
        <a:graphic>
          <a:graphicData uri="http://schemas.openxmlformats.org/drawingml/2006/table">
            <a:tbl>
              <a:tblPr firstRow="1" bandRow="1">
                <a:tableStyleId>{5C22544A-7EE6-4342-B048-85BDC9FD1C3A}</a:tableStyleId>
              </a:tblPr>
              <a:tblGrid>
                <a:gridCol w="4416725">
                  <a:extLst>
                    <a:ext uri="{9D8B030D-6E8A-4147-A177-3AD203B41FA5}">
                      <a16:colId xmlns:a16="http://schemas.microsoft.com/office/drawing/2014/main" val="228110518"/>
                    </a:ext>
                  </a:extLst>
                </a:gridCol>
                <a:gridCol w="4393719">
                  <a:extLst>
                    <a:ext uri="{9D8B030D-6E8A-4147-A177-3AD203B41FA5}">
                      <a16:colId xmlns:a16="http://schemas.microsoft.com/office/drawing/2014/main" val="216482753"/>
                    </a:ext>
                  </a:extLst>
                </a:gridCol>
              </a:tblGrid>
              <a:tr h="1356021">
                <a:tc>
                  <a:txBody>
                    <a:bodyPr/>
                    <a:lstStyle/>
                    <a:p>
                      <a:r>
                        <a:rPr lang="en-US" sz="5700" dirty="0">
                          <a:solidFill>
                            <a:schemeClr val="bg2"/>
                          </a:solidFill>
                        </a:rPr>
                        <a:t>ISA Type</a:t>
                      </a:r>
                      <a:endParaRPr lang="en-US" sz="2800" dirty="0">
                        <a:solidFill>
                          <a:schemeClr val="bg2"/>
                        </a:solidFill>
                      </a:endParaRPr>
                    </a:p>
                  </a:txBody>
                  <a:tcPr marL="97536" marR="97536" marT="65024" marB="65024"/>
                </a:tc>
                <a:tc>
                  <a:txBody>
                    <a:bodyPr/>
                    <a:lstStyle/>
                    <a:p>
                      <a:pPr lvl="0">
                        <a:buNone/>
                      </a:pPr>
                      <a:r>
                        <a:rPr lang="en-US" sz="3400" b="1" i="0" u="none" strike="noStrike" noProof="0" dirty="0">
                          <a:solidFill>
                            <a:schemeClr val="bg2"/>
                          </a:solidFill>
                          <a:latin typeface="Century Gothic"/>
                        </a:rPr>
                        <a:t>Explicit operands per ALU instruction</a:t>
                      </a:r>
                      <a:endParaRPr lang="en-US" sz="3400" b="1" dirty="0">
                        <a:solidFill>
                          <a:schemeClr val="bg2"/>
                        </a:solidFill>
                      </a:endParaRPr>
                    </a:p>
                  </a:txBody>
                  <a:tcPr marL="97536" marR="97536" marT="65024" marB="65024"/>
                </a:tc>
                <a:extLst>
                  <a:ext uri="{0D108BD9-81ED-4DB2-BD59-A6C34878D82A}">
                    <a16:rowId xmlns:a16="http://schemas.microsoft.com/office/drawing/2014/main" val="1963704096"/>
                  </a:ext>
                </a:extLst>
              </a:tr>
              <a:tr h="1356021">
                <a:tc>
                  <a:txBody>
                    <a:bodyPr/>
                    <a:lstStyle/>
                    <a:p>
                      <a:r>
                        <a:rPr lang="en-US" sz="3400"/>
                        <a:t>Stack</a:t>
                      </a:r>
                      <a:endParaRPr lang="en-US" sz="3400" dirty="0"/>
                    </a:p>
                  </a:txBody>
                  <a:tcPr marL="97536" marR="97536" marT="65024" marB="65024"/>
                </a:tc>
                <a:tc>
                  <a:txBody>
                    <a:bodyPr/>
                    <a:lstStyle/>
                    <a:p>
                      <a:pPr lvl="0">
                        <a:buNone/>
                      </a:pPr>
                      <a:r>
                        <a:rPr lang="en-US" sz="3400" b="0" i="0" u="none" strike="noStrike" noProof="0">
                          <a:latin typeface="Century Gothic"/>
                        </a:rPr>
                        <a:t>0 (operand implicit on stack)</a:t>
                      </a:r>
                      <a:endParaRPr lang="en-US" sz="3400"/>
                    </a:p>
                  </a:txBody>
                  <a:tcPr marL="97536" marR="97536" marT="65024" marB="65024"/>
                </a:tc>
                <a:extLst>
                  <a:ext uri="{0D108BD9-81ED-4DB2-BD59-A6C34878D82A}">
                    <a16:rowId xmlns:a16="http://schemas.microsoft.com/office/drawing/2014/main" val="1199920213"/>
                  </a:ext>
                </a:extLst>
              </a:tr>
              <a:tr h="884361">
                <a:tc>
                  <a:txBody>
                    <a:bodyPr/>
                    <a:lstStyle/>
                    <a:p>
                      <a:r>
                        <a:rPr lang="en-US" sz="3400" dirty="0"/>
                        <a:t>Accumulator</a:t>
                      </a:r>
                    </a:p>
                  </a:txBody>
                  <a:tcPr marL="97536" marR="97536" marT="65024" marB="65024"/>
                </a:tc>
                <a:tc>
                  <a:txBody>
                    <a:bodyPr/>
                    <a:lstStyle/>
                    <a:p>
                      <a:r>
                        <a:rPr lang="en-US" sz="3400"/>
                        <a:t>1</a:t>
                      </a:r>
                    </a:p>
                  </a:txBody>
                  <a:tcPr marL="97536" marR="97536" marT="65024" marB="65024"/>
                </a:tc>
                <a:extLst>
                  <a:ext uri="{0D108BD9-81ED-4DB2-BD59-A6C34878D82A}">
                    <a16:rowId xmlns:a16="http://schemas.microsoft.com/office/drawing/2014/main" val="3813871695"/>
                  </a:ext>
                </a:extLst>
              </a:tr>
              <a:tr h="884361">
                <a:tc>
                  <a:txBody>
                    <a:bodyPr/>
                    <a:lstStyle/>
                    <a:p>
                      <a:r>
                        <a:rPr lang="en-US" sz="3400"/>
                        <a:t>General-Purpose Register</a:t>
                      </a:r>
                      <a:endParaRPr lang="en-US" sz="2800" dirty="0"/>
                    </a:p>
                  </a:txBody>
                  <a:tcPr marL="97536" marR="97536" marT="65024" marB="65024"/>
                </a:tc>
                <a:tc>
                  <a:txBody>
                    <a:bodyPr/>
                    <a:lstStyle/>
                    <a:p>
                      <a:r>
                        <a:rPr lang="en-US" sz="3400" dirty="0"/>
                        <a:t>2,3</a:t>
                      </a:r>
                    </a:p>
                  </a:txBody>
                  <a:tcPr marL="97536" marR="97536" marT="65024" marB="65024"/>
                </a:tc>
                <a:extLst>
                  <a:ext uri="{0D108BD9-81ED-4DB2-BD59-A6C34878D82A}">
                    <a16:rowId xmlns:a16="http://schemas.microsoft.com/office/drawing/2014/main" val="1775012076"/>
                  </a:ext>
                </a:extLst>
              </a:tr>
            </a:tbl>
          </a:graphicData>
        </a:graphic>
      </p:graphicFrame>
      <p:sp>
        <p:nvSpPr>
          <p:cNvPr id="4" name="TextBox 3">
            <a:extLst>
              <a:ext uri="{FF2B5EF4-FFF2-40B4-BE49-F238E27FC236}">
                <a16:creationId xmlns:a16="http://schemas.microsoft.com/office/drawing/2014/main" id="{F64B97FF-CE72-4EA7-876A-E31F6543E3EB}"/>
              </a:ext>
            </a:extLst>
          </p:cNvPr>
          <p:cNvSpPr txBox="1"/>
          <p:nvPr/>
        </p:nvSpPr>
        <p:spPr>
          <a:xfrm>
            <a:off x="377264" y="5267352"/>
            <a:ext cx="3462834" cy="479633"/>
          </a:xfrm>
          <a:prstGeom prst="rect">
            <a:avLst/>
          </a:prstGeom>
        </p:spPr>
        <p:txBody>
          <a:bodyPr rot="0" spcFirstLastPara="0" vertOverflow="overflow" horzOverflow="overflow" vert="horz" wrap="square" lIns="109234" tIns="54617" rIns="109234" bIns="54617" numCol="1" spcCol="0" rtlCol="0" fromWordArt="0" anchor="t" anchorCtr="0" forceAA="0" compatLnSpc="1">
            <a:prstTxWarp prst="textNoShape">
              <a:avLst/>
            </a:prstTxWarp>
            <a:spAutoFit/>
          </a:bodyPr>
          <a:lstStyle/>
          <a:p>
            <a:r>
              <a:rPr lang="en-US" sz="2400">
                <a:solidFill>
                  <a:srgbClr val="FFFF00"/>
                </a:solidFill>
              </a:rPr>
              <a:t>C = A + B</a:t>
            </a:r>
          </a:p>
        </p:txBody>
      </p:sp>
      <p:graphicFrame>
        <p:nvGraphicFramePr>
          <p:cNvPr id="8" name="Table 7">
            <a:extLst>
              <a:ext uri="{FF2B5EF4-FFF2-40B4-BE49-F238E27FC236}">
                <a16:creationId xmlns:a16="http://schemas.microsoft.com/office/drawing/2014/main" id="{5E5E915E-A1C5-4308-8595-AB946B373A0E}"/>
              </a:ext>
            </a:extLst>
          </p:cNvPr>
          <p:cNvGraphicFramePr>
            <a:graphicFrameLocks noGrp="1"/>
          </p:cNvGraphicFramePr>
          <p:nvPr>
            <p:extLst>
              <p:ext uri="{D42A27DB-BD31-4B8C-83A1-F6EECF244321}">
                <p14:modId xmlns:p14="http://schemas.microsoft.com/office/powerpoint/2010/main" val="3744996373"/>
              </p:ext>
            </p:extLst>
          </p:nvPr>
        </p:nvGraphicFramePr>
        <p:xfrm>
          <a:off x="2085675" y="5336875"/>
          <a:ext cx="8816457" cy="4042795"/>
        </p:xfrm>
        <a:graphic>
          <a:graphicData uri="http://schemas.openxmlformats.org/drawingml/2006/table">
            <a:tbl>
              <a:tblPr firstRow="1" bandRow="1">
                <a:tableStyleId>{5C22544A-7EE6-4342-B048-85BDC9FD1C3A}</a:tableStyleId>
              </a:tblPr>
              <a:tblGrid>
                <a:gridCol w="2938819">
                  <a:extLst>
                    <a:ext uri="{9D8B030D-6E8A-4147-A177-3AD203B41FA5}">
                      <a16:colId xmlns:a16="http://schemas.microsoft.com/office/drawing/2014/main" val="702354863"/>
                    </a:ext>
                  </a:extLst>
                </a:gridCol>
                <a:gridCol w="2938819">
                  <a:extLst>
                    <a:ext uri="{9D8B030D-6E8A-4147-A177-3AD203B41FA5}">
                      <a16:colId xmlns:a16="http://schemas.microsoft.com/office/drawing/2014/main" val="3918151718"/>
                    </a:ext>
                  </a:extLst>
                </a:gridCol>
                <a:gridCol w="2938819">
                  <a:extLst>
                    <a:ext uri="{9D8B030D-6E8A-4147-A177-3AD203B41FA5}">
                      <a16:colId xmlns:a16="http://schemas.microsoft.com/office/drawing/2014/main" val="3308407220"/>
                    </a:ext>
                  </a:extLst>
                </a:gridCol>
              </a:tblGrid>
              <a:tr h="808559">
                <a:tc>
                  <a:txBody>
                    <a:bodyPr/>
                    <a:lstStyle/>
                    <a:p>
                      <a:pPr algn="ctr"/>
                      <a:r>
                        <a:rPr lang="en-US" sz="3400" dirty="0">
                          <a:solidFill>
                            <a:schemeClr val="bg2"/>
                          </a:solidFill>
                        </a:rPr>
                        <a:t>Stack</a:t>
                      </a:r>
                    </a:p>
                  </a:txBody>
                  <a:tcPr marL="30480" marR="30480" marT="40640" marB="40640" anchor="ctr"/>
                </a:tc>
                <a:tc>
                  <a:txBody>
                    <a:bodyPr/>
                    <a:lstStyle/>
                    <a:p>
                      <a:pPr algn="ctr"/>
                      <a:r>
                        <a:rPr lang="en-US" sz="3400" dirty="0">
                          <a:solidFill>
                            <a:schemeClr val="bg2"/>
                          </a:solidFill>
                        </a:rPr>
                        <a:t>Accumulator</a:t>
                      </a:r>
                    </a:p>
                  </a:txBody>
                  <a:tcPr marL="30480" marR="30480" marT="40640" marB="40640" anchor="ctr"/>
                </a:tc>
                <a:tc>
                  <a:txBody>
                    <a:bodyPr/>
                    <a:lstStyle/>
                    <a:p>
                      <a:pPr algn="ctr"/>
                      <a:r>
                        <a:rPr lang="en-US" sz="3400" dirty="0">
                          <a:solidFill>
                            <a:schemeClr val="bg2"/>
                          </a:solidFill>
                        </a:rPr>
                        <a:t>GPR</a:t>
                      </a:r>
                    </a:p>
                  </a:txBody>
                  <a:tcPr marL="30480" marR="30480" marT="40640" marB="40640" anchor="ctr"/>
                </a:tc>
                <a:extLst>
                  <a:ext uri="{0D108BD9-81ED-4DB2-BD59-A6C34878D82A}">
                    <a16:rowId xmlns:a16="http://schemas.microsoft.com/office/drawing/2014/main" val="3697042612"/>
                  </a:ext>
                </a:extLst>
              </a:tr>
              <a:tr h="808559">
                <a:tc>
                  <a:txBody>
                    <a:bodyPr/>
                    <a:lstStyle/>
                    <a:p>
                      <a:pPr algn="l"/>
                      <a:r>
                        <a:rPr lang="en-US" sz="3400"/>
                        <a:t>PUSH A</a:t>
                      </a:r>
                    </a:p>
                  </a:txBody>
                  <a:tcPr marL="30480" marR="30480" marT="40640" marB="40640" anchor="ctr"/>
                </a:tc>
                <a:tc>
                  <a:txBody>
                    <a:bodyPr/>
                    <a:lstStyle/>
                    <a:p>
                      <a:pPr algn="l"/>
                      <a:r>
                        <a:rPr lang="en-US" sz="3400" dirty="0"/>
                        <a:t>LOAD A</a:t>
                      </a:r>
                    </a:p>
                  </a:txBody>
                  <a:tcPr marL="30480" marR="30480" marT="40640" marB="40640" anchor="ctr"/>
                </a:tc>
                <a:tc>
                  <a:txBody>
                    <a:bodyPr/>
                    <a:lstStyle/>
                    <a:p>
                      <a:pPr algn="l"/>
                      <a:r>
                        <a:rPr lang="en-US" sz="3400"/>
                        <a:t>LOAD R1,A</a:t>
                      </a:r>
                    </a:p>
                  </a:txBody>
                  <a:tcPr marL="30480" marR="30480" marT="40640" marB="40640" anchor="ctr"/>
                </a:tc>
                <a:extLst>
                  <a:ext uri="{0D108BD9-81ED-4DB2-BD59-A6C34878D82A}">
                    <a16:rowId xmlns:a16="http://schemas.microsoft.com/office/drawing/2014/main" val="2712663669"/>
                  </a:ext>
                </a:extLst>
              </a:tr>
              <a:tr h="808559">
                <a:tc>
                  <a:txBody>
                    <a:bodyPr/>
                    <a:lstStyle/>
                    <a:p>
                      <a:pPr algn="l"/>
                      <a:r>
                        <a:rPr lang="en-US" sz="3400"/>
                        <a:t>PUSH B</a:t>
                      </a:r>
                    </a:p>
                  </a:txBody>
                  <a:tcPr marL="30480" marR="30480" marT="40640" marB="40640" anchor="ctr"/>
                </a:tc>
                <a:tc>
                  <a:txBody>
                    <a:bodyPr/>
                    <a:lstStyle/>
                    <a:p>
                      <a:pPr algn="l"/>
                      <a:r>
                        <a:rPr lang="en-US" sz="3400" dirty="0"/>
                        <a:t>ADD B</a:t>
                      </a:r>
                    </a:p>
                  </a:txBody>
                  <a:tcPr marL="30480" marR="30480" marT="40640" marB="40640" anchor="ctr"/>
                </a:tc>
                <a:tc>
                  <a:txBody>
                    <a:bodyPr/>
                    <a:lstStyle/>
                    <a:p>
                      <a:pPr algn="l"/>
                      <a:r>
                        <a:rPr lang="en-US" sz="3400"/>
                        <a:t>ADD R1,B</a:t>
                      </a:r>
                    </a:p>
                  </a:txBody>
                  <a:tcPr marL="30480" marR="30480" marT="40640" marB="40640" anchor="ctr"/>
                </a:tc>
                <a:extLst>
                  <a:ext uri="{0D108BD9-81ED-4DB2-BD59-A6C34878D82A}">
                    <a16:rowId xmlns:a16="http://schemas.microsoft.com/office/drawing/2014/main" val="234001477"/>
                  </a:ext>
                </a:extLst>
              </a:tr>
              <a:tr h="808559">
                <a:tc>
                  <a:txBody>
                    <a:bodyPr/>
                    <a:lstStyle/>
                    <a:p>
                      <a:pPr algn="l"/>
                      <a:r>
                        <a:rPr lang="en-US" sz="3400"/>
                        <a:t>ADD</a:t>
                      </a:r>
                    </a:p>
                  </a:txBody>
                  <a:tcPr marL="30480" marR="30480" marT="40640" marB="40640" anchor="ctr"/>
                </a:tc>
                <a:tc>
                  <a:txBody>
                    <a:bodyPr/>
                    <a:lstStyle/>
                    <a:p>
                      <a:pPr algn="l"/>
                      <a:r>
                        <a:rPr lang="en-US" sz="3400"/>
                        <a:t>STORE C</a:t>
                      </a:r>
                    </a:p>
                  </a:txBody>
                  <a:tcPr marL="30480" marR="30480" marT="40640" marB="40640" anchor="ctr"/>
                </a:tc>
                <a:tc>
                  <a:txBody>
                    <a:bodyPr/>
                    <a:lstStyle/>
                    <a:p>
                      <a:pPr algn="l"/>
                      <a:r>
                        <a:rPr lang="en-US" sz="3400"/>
                        <a:t>STORE R1,C</a:t>
                      </a:r>
                    </a:p>
                  </a:txBody>
                  <a:tcPr marL="30480" marR="30480" marT="40640" marB="40640" anchor="ctr"/>
                </a:tc>
                <a:extLst>
                  <a:ext uri="{0D108BD9-81ED-4DB2-BD59-A6C34878D82A}">
                    <a16:rowId xmlns:a16="http://schemas.microsoft.com/office/drawing/2014/main" val="27305337"/>
                  </a:ext>
                </a:extLst>
              </a:tr>
              <a:tr h="808559">
                <a:tc>
                  <a:txBody>
                    <a:bodyPr/>
                    <a:lstStyle/>
                    <a:p>
                      <a:pPr algn="l"/>
                      <a:r>
                        <a:rPr lang="en-US" sz="3400"/>
                        <a:t>POP C</a:t>
                      </a:r>
                    </a:p>
                  </a:txBody>
                  <a:tcPr marL="30480" marR="30480" marT="40640" marB="40640" anchor="ctr"/>
                </a:tc>
                <a:tc>
                  <a:txBody>
                    <a:bodyPr/>
                    <a:lstStyle/>
                    <a:p>
                      <a:pPr algn="ctr"/>
                      <a:r>
                        <a:rPr lang="en-US" sz="3400"/>
                        <a:t>-</a:t>
                      </a:r>
                    </a:p>
                  </a:txBody>
                  <a:tcPr marL="30480" marR="30480" marT="40640" marB="40640" anchor="ctr"/>
                </a:tc>
                <a:tc>
                  <a:txBody>
                    <a:bodyPr/>
                    <a:lstStyle/>
                    <a:p>
                      <a:pPr algn="ctr"/>
                      <a:r>
                        <a:rPr lang="en-US" sz="3400"/>
                        <a:t>-</a:t>
                      </a:r>
                    </a:p>
                  </a:txBody>
                  <a:tcPr marL="30480" marR="30480" marT="40640" marB="40640" anchor="ctr"/>
                </a:tc>
                <a:extLst>
                  <a:ext uri="{0D108BD9-81ED-4DB2-BD59-A6C34878D82A}">
                    <a16:rowId xmlns:a16="http://schemas.microsoft.com/office/drawing/2014/main" val="2125419459"/>
                  </a:ext>
                </a:extLst>
              </a:tr>
            </a:tbl>
          </a:graphicData>
        </a:graphic>
      </p:graphicFrame>
    </p:spTree>
    <p:extLst>
      <p:ext uri="{BB962C8B-B14F-4D97-AF65-F5344CB8AC3E}">
        <p14:creationId xmlns:p14="http://schemas.microsoft.com/office/powerpoint/2010/main" val="21168135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686071" y="1066800"/>
            <a:ext cx="3886586" cy="2509520"/>
          </a:xfrm>
        </p:spPr>
        <p:txBody>
          <a:bodyPr>
            <a:normAutofit/>
          </a:bodyPr>
          <a:lstStyle/>
          <a:p>
            <a:r>
              <a:rPr lang="en-US" sz="4800" dirty="0">
                <a:solidFill>
                  <a:srgbClr val="FFFF00"/>
                </a:solidFill>
              </a:rPr>
              <a:t>Stack</a:t>
            </a:r>
          </a:p>
        </p:txBody>
      </p:sp>
      <p:sp>
        <p:nvSpPr>
          <p:cNvPr id="3" name="Content Placeholder 2">
            <a:extLst>
              <a:ext uri="{FF2B5EF4-FFF2-40B4-BE49-F238E27FC236}">
                <a16:creationId xmlns:a16="http://schemas.microsoft.com/office/drawing/2014/main" id="{42D6B266-01E0-483B-9267-7559EAFBE4FA}"/>
              </a:ext>
            </a:extLst>
          </p:cNvPr>
          <p:cNvSpPr>
            <a:spLocks noGrp="1"/>
          </p:cNvSpPr>
          <p:nvPr>
            <p:ph idx="1"/>
          </p:nvPr>
        </p:nvSpPr>
        <p:spPr>
          <a:xfrm>
            <a:off x="686071" y="3793065"/>
            <a:ext cx="3886586" cy="4574259"/>
          </a:xfrm>
        </p:spPr>
        <p:txBody>
          <a:bodyPr anchor="t">
            <a:normAutofit/>
          </a:bodyPr>
          <a:lstStyle/>
          <a:p>
            <a:r>
              <a:rPr lang="en-US" sz="2900"/>
              <a:t>Implements Last In First Out order (LIFO)</a:t>
            </a:r>
          </a:p>
          <a:p>
            <a:r>
              <a:rPr lang="en-US" sz="2900"/>
              <a:t>Operands are on top of the stack</a:t>
            </a:r>
          </a:p>
          <a:p>
            <a:r>
              <a:rPr lang="en-US" sz="2900"/>
              <a:t>Access by push or pop from the stack</a:t>
            </a:r>
          </a:p>
          <a:p>
            <a:endParaRPr lang="en-US" sz="2200"/>
          </a:p>
          <a:p>
            <a:endParaRPr lang="en-US" sz="2200"/>
          </a:p>
        </p:txBody>
      </p:sp>
      <p:pic>
        <p:nvPicPr>
          <p:cNvPr id="4" name="Picture 4" descr="A close up of a sign&#10;&#10;Description generated with high confidence">
            <a:extLst>
              <a:ext uri="{FF2B5EF4-FFF2-40B4-BE49-F238E27FC236}">
                <a16:creationId xmlns:a16="http://schemas.microsoft.com/office/drawing/2014/main" id="{8CD04110-2CA4-4DDF-9330-E4E071F0862C}"/>
              </a:ext>
            </a:extLst>
          </p:cNvPr>
          <p:cNvPicPr>
            <a:picLocks noChangeAspect="1"/>
          </p:cNvPicPr>
          <p:nvPr/>
        </p:nvPicPr>
        <p:blipFill>
          <a:blip r:embed="rId3"/>
          <a:stretch>
            <a:fillRect/>
          </a:stretch>
        </p:blipFill>
        <p:spPr>
          <a:xfrm>
            <a:off x="4939727" y="1575157"/>
            <a:ext cx="7377742" cy="614811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0170207"/>
      </p:ext>
    </p:extLst>
  </p:cSld>
  <p:clrMapOvr>
    <a:masterClrMapping/>
  </p:clrMapOvr>
  <p:transition spd="slow">
    <p:push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1217507" y="1066800"/>
            <a:ext cx="10566398" cy="1446236"/>
          </a:xfrm>
        </p:spPr>
        <p:txBody>
          <a:bodyPr>
            <a:normAutofit/>
          </a:bodyPr>
          <a:lstStyle/>
          <a:p>
            <a:r>
              <a:rPr lang="en-US" sz="4800" dirty="0">
                <a:solidFill>
                  <a:srgbClr val="FFFF00"/>
                </a:solidFill>
              </a:rPr>
              <a:t>Overview</a:t>
            </a:r>
          </a:p>
        </p:txBody>
      </p:sp>
      <p:sp>
        <p:nvSpPr>
          <p:cNvPr id="3" name="Content Placeholder 2">
            <a:extLst>
              <a:ext uri="{FF2B5EF4-FFF2-40B4-BE49-F238E27FC236}">
                <a16:creationId xmlns:a16="http://schemas.microsoft.com/office/drawing/2014/main" id="{42D6B266-01E0-483B-9267-7559EAFBE4FA}"/>
              </a:ext>
            </a:extLst>
          </p:cNvPr>
          <p:cNvSpPr>
            <a:spLocks noGrp="1"/>
          </p:cNvSpPr>
          <p:nvPr>
            <p:ph idx="1"/>
          </p:nvPr>
        </p:nvSpPr>
        <p:spPr>
          <a:xfrm>
            <a:off x="635000" y="2647990"/>
            <a:ext cx="11148905" cy="5588383"/>
          </a:xfrm>
        </p:spPr>
        <p:txBody>
          <a:bodyPr>
            <a:normAutofit lnSpcReduction="10000"/>
          </a:bodyPr>
          <a:lstStyle/>
          <a:p>
            <a:r>
              <a:rPr lang="en-US" sz="2900" dirty="0"/>
              <a:t>Software emulator, no physical hardware parts</a:t>
            </a:r>
          </a:p>
          <a:p>
            <a:r>
              <a:rPr lang="en-US" sz="2900" dirty="0"/>
              <a:t>Platform dependent</a:t>
            </a:r>
          </a:p>
          <a:p>
            <a:r>
              <a:rPr lang="en-US" sz="2900" dirty="0"/>
              <a:t>4 basic duties:</a:t>
            </a:r>
          </a:p>
          <a:p>
            <a:pPr lvl="1"/>
            <a:r>
              <a:rPr lang="en-US" sz="2400" dirty="0"/>
              <a:t>Analyzes bytecode from compiler</a:t>
            </a:r>
          </a:p>
          <a:p>
            <a:pPr lvl="1"/>
            <a:r>
              <a:rPr lang="en-US" sz="2400" dirty="0"/>
              <a:t>Interprets it into virtual machine code</a:t>
            </a:r>
          </a:p>
          <a:p>
            <a:pPr lvl="1"/>
            <a:r>
              <a:rPr lang="en-US" sz="2400" dirty="0"/>
              <a:t>Executes the code</a:t>
            </a:r>
          </a:p>
          <a:p>
            <a:pPr lvl="1"/>
            <a:r>
              <a:rPr lang="en-US" sz="2400" dirty="0"/>
              <a:t>Collects garbage</a:t>
            </a:r>
          </a:p>
          <a:p>
            <a:r>
              <a:rPr lang="en-US" sz="2900" dirty="0">
                <a:solidFill>
                  <a:srgbClr val="FFFF00"/>
                </a:solidFill>
              </a:rPr>
              <a:t>Stack</a:t>
            </a:r>
          </a:p>
        </p:txBody>
      </p:sp>
      <p:pic>
        <p:nvPicPr>
          <p:cNvPr id="4" name="Picture 4" descr="A screenshot of a cell phone&#10;&#10;Description generated with high confidence">
            <a:extLst>
              <a:ext uri="{FF2B5EF4-FFF2-40B4-BE49-F238E27FC236}">
                <a16:creationId xmlns:a16="http://schemas.microsoft.com/office/drawing/2014/main" id="{B1575334-463A-4532-A495-58B08E5B53FA}"/>
              </a:ext>
            </a:extLst>
          </p:cNvPr>
          <p:cNvPicPr>
            <a:picLocks noChangeAspect="1"/>
          </p:cNvPicPr>
          <p:nvPr/>
        </p:nvPicPr>
        <p:blipFill>
          <a:blip r:embed="rId3"/>
          <a:stretch>
            <a:fillRect/>
          </a:stretch>
        </p:blipFill>
        <p:spPr>
          <a:xfrm>
            <a:off x="6864327" y="3596262"/>
            <a:ext cx="5717203" cy="5566903"/>
          </a:xfrm>
          <a:prstGeom prst="rect">
            <a:avLst/>
          </a:prstGeom>
        </p:spPr>
      </p:pic>
    </p:spTree>
    <p:extLst>
      <p:ext uri="{BB962C8B-B14F-4D97-AF65-F5344CB8AC3E}">
        <p14:creationId xmlns:p14="http://schemas.microsoft.com/office/powerpoint/2010/main" val="1016225291"/>
      </p:ext>
    </p:extLst>
  </p:cSld>
  <p:clrMapOvr>
    <a:masterClrMapping/>
  </p:clrMapOvr>
  <p:transition spd="slow">
    <p:push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714508" y="2034032"/>
            <a:ext cx="3231267" cy="5227958"/>
          </a:xfrm>
        </p:spPr>
        <p:txBody>
          <a:bodyPr anchor="ctr">
            <a:normAutofit/>
          </a:bodyPr>
          <a:lstStyle/>
          <a:p>
            <a:r>
              <a:rPr lang="en-US" sz="4800"/>
              <a:t>Java Virtual MAchine (jvm)</a:t>
            </a:r>
          </a:p>
        </p:txBody>
      </p:sp>
      <p:sp>
        <p:nvSpPr>
          <p:cNvPr id="16" name="Rectangle 15">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0596" y="0"/>
            <a:ext cx="8674204" cy="97536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cxnSp>
        <p:nvCxnSpPr>
          <p:cNvPr id="18" name="Straight Connector 17">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1302" y="0"/>
            <a:ext cx="0" cy="97536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9">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585" y="4628050"/>
            <a:ext cx="9753600" cy="497500"/>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234" tIns="54617" rIns="109234" bIns="54617" numCol="1" spcCol="0" rtlCol="0" fromWordArt="0" anchor="ctr" anchorCtr="0" forceAA="0" compatLnSpc="1">
            <a:prstTxWarp prst="textNoShape">
              <a:avLst/>
            </a:prstTxWarp>
            <a:noAutofit/>
          </a:bodyPr>
          <a:lstStyle/>
          <a:p>
            <a:pPr algn="ctr"/>
            <a:endParaRPr lang="en-US"/>
          </a:p>
        </p:txBody>
      </p:sp>
      <p:graphicFrame>
        <p:nvGraphicFramePr>
          <p:cNvPr id="11" name="Diagram 11">
            <a:extLst>
              <a:ext uri="{FF2B5EF4-FFF2-40B4-BE49-F238E27FC236}">
                <a16:creationId xmlns:a16="http://schemas.microsoft.com/office/drawing/2014/main" id="{8DD98CA7-933F-49FC-A7C4-A595E62584A7}"/>
              </a:ext>
            </a:extLst>
          </p:cNvPr>
          <p:cNvGraphicFramePr/>
          <p:nvPr>
            <p:extLst>
              <p:ext uri="{D42A27DB-BD31-4B8C-83A1-F6EECF244321}">
                <p14:modId xmlns:p14="http://schemas.microsoft.com/office/powerpoint/2010/main" val="155934361"/>
              </p:ext>
            </p:extLst>
          </p:nvPr>
        </p:nvGraphicFramePr>
        <p:xfrm>
          <a:off x="5452677" y="166309"/>
          <a:ext cx="6449209" cy="6550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 name="Arrow: Right 47">
            <a:extLst>
              <a:ext uri="{FF2B5EF4-FFF2-40B4-BE49-F238E27FC236}">
                <a16:creationId xmlns:a16="http://schemas.microsoft.com/office/drawing/2014/main" id="{FB76F866-E35A-4F3C-9DF7-183EE62C724E}"/>
              </a:ext>
            </a:extLst>
          </p:cNvPr>
          <p:cNvSpPr/>
          <p:nvPr/>
        </p:nvSpPr>
        <p:spPr>
          <a:xfrm>
            <a:off x="4094273" y="3100827"/>
            <a:ext cx="1043635" cy="6892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graphicFrame>
        <p:nvGraphicFramePr>
          <p:cNvPr id="90" name="Diagram 11">
            <a:extLst>
              <a:ext uri="{FF2B5EF4-FFF2-40B4-BE49-F238E27FC236}">
                <a16:creationId xmlns:a16="http://schemas.microsoft.com/office/drawing/2014/main" id="{4F5E6EBE-CAA3-4A36-B1C9-C9A59B04B199}"/>
              </a:ext>
            </a:extLst>
          </p:cNvPr>
          <p:cNvGraphicFramePr/>
          <p:nvPr>
            <p:extLst/>
          </p:nvPr>
        </p:nvGraphicFramePr>
        <p:xfrm>
          <a:off x="5452677" y="2742733"/>
          <a:ext cx="6449209" cy="63460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403777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714508" y="2034032"/>
            <a:ext cx="3231267" cy="5227958"/>
          </a:xfrm>
        </p:spPr>
        <p:txBody>
          <a:bodyPr anchor="ctr">
            <a:normAutofit/>
          </a:bodyPr>
          <a:lstStyle/>
          <a:p>
            <a:r>
              <a:rPr lang="en-US" sz="4800"/>
              <a:t>Java Virtual MAchine (jvm)</a:t>
            </a:r>
          </a:p>
        </p:txBody>
      </p:sp>
      <p:sp>
        <p:nvSpPr>
          <p:cNvPr id="16" name="Rectangle 15">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0596" y="0"/>
            <a:ext cx="8674204" cy="97536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cxnSp>
        <p:nvCxnSpPr>
          <p:cNvPr id="18" name="Straight Connector 17">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1302" y="0"/>
            <a:ext cx="0" cy="97536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9">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585" y="4628050"/>
            <a:ext cx="9753600" cy="497500"/>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234" tIns="54617" rIns="109234" bIns="54617" numCol="1" spcCol="0" rtlCol="0" fromWordArt="0" anchor="ctr" anchorCtr="0" forceAA="0" compatLnSpc="1">
            <a:prstTxWarp prst="textNoShape">
              <a:avLst/>
            </a:prstTxWarp>
            <a:noAutofit/>
          </a:bodyPr>
          <a:lstStyle/>
          <a:p>
            <a:pPr algn="ctr"/>
            <a:endParaRPr lang="en-US"/>
          </a:p>
        </p:txBody>
      </p:sp>
      <p:graphicFrame>
        <p:nvGraphicFramePr>
          <p:cNvPr id="11" name="Diagram 11">
            <a:extLst>
              <a:ext uri="{FF2B5EF4-FFF2-40B4-BE49-F238E27FC236}">
                <a16:creationId xmlns:a16="http://schemas.microsoft.com/office/drawing/2014/main" id="{8DD98CA7-933F-49FC-A7C4-A595E62584A7}"/>
              </a:ext>
            </a:extLst>
          </p:cNvPr>
          <p:cNvGraphicFramePr/>
          <p:nvPr>
            <p:extLst/>
          </p:nvPr>
        </p:nvGraphicFramePr>
        <p:xfrm>
          <a:off x="5452677" y="2742733"/>
          <a:ext cx="6449209" cy="6346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4" name="Arrow: Right 83">
            <a:extLst>
              <a:ext uri="{FF2B5EF4-FFF2-40B4-BE49-F238E27FC236}">
                <a16:creationId xmlns:a16="http://schemas.microsoft.com/office/drawing/2014/main" id="{811BE9D0-627A-4C54-B431-908D11EE22F5}"/>
              </a:ext>
            </a:extLst>
          </p:cNvPr>
          <p:cNvSpPr/>
          <p:nvPr/>
        </p:nvSpPr>
        <p:spPr>
          <a:xfrm>
            <a:off x="4170953" y="5575010"/>
            <a:ext cx="1043635" cy="6892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spTree>
    <p:extLst>
      <p:ext uri="{BB962C8B-B14F-4D97-AF65-F5344CB8AC3E}">
        <p14:creationId xmlns:p14="http://schemas.microsoft.com/office/powerpoint/2010/main" val="39321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3E68594-9AD7-924F-B2E7-05831FD2B23E}"/>
              </a:ext>
            </a:extLst>
          </p:cNvPr>
          <p:cNvSpPr>
            <a:spLocks noGrp="1"/>
          </p:cNvSpPr>
          <p:nvPr>
            <p:ph type="body" sz="quarter" idx="13"/>
          </p:nvPr>
        </p:nvSpPr>
        <p:spPr>
          <a:xfrm>
            <a:off x="406400" y="516342"/>
            <a:ext cx="11176000" cy="398058"/>
          </a:xfrm>
        </p:spPr>
        <p:txBody>
          <a:bodyPr/>
          <a:lstStyle/>
          <a:p>
            <a:r>
              <a:rPr lang="en-US" dirty="0"/>
              <a:t>How do architectures differ?</a:t>
            </a:r>
          </a:p>
        </p:txBody>
      </p:sp>
      <p:sp>
        <p:nvSpPr>
          <p:cNvPr id="6" name="Text Placeholder 5">
            <a:extLst>
              <a:ext uri="{FF2B5EF4-FFF2-40B4-BE49-F238E27FC236}">
                <a16:creationId xmlns:a16="http://schemas.microsoft.com/office/drawing/2014/main" id="{D19E0260-D0A4-5B49-8881-E5CD8F7B9106}"/>
              </a:ext>
            </a:extLst>
          </p:cNvPr>
          <p:cNvSpPr>
            <a:spLocks noGrp="1"/>
          </p:cNvSpPr>
          <p:nvPr>
            <p:ph type="body" idx="1"/>
          </p:nvPr>
        </p:nvSpPr>
        <p:spPr/>
        <p:txBody>
          <a:bodyPr/>
          <a:lstStyle/>
          <a:p>
            <a:r>
              <a:rPr lang="en-US" dirty="0"/>
              <a:t>Bits per instruction.</a:t>
            </a:r>
          </a:p>
          <a:p>
            <a:r>
              <a:rPr lang="en-US" dirty="0"/>
              <a:t>Operands per Instruction</a:t>
            </a:r>
          </a:p>
          <a:p>
            <a:r>
              <a:rPr lang="en-US" dirty="0"/>
              <a:t>Types of Instructions and Associated Operands</a:t>
            </a:r>
          </a:p>
          <a:p>
            <a:r>
              <a:rPr lang="en-US" dirty="0"/>
              <a:t>Operand Storage</a:t>
            </a:r>
          </a:p>
          <a:p>
            <a:r>
              <a:rPr lang="en-US" dirty="0"/>
              <a:t>Number of Explicit Operands per Instruction</a:t>
            </a:r>
          </a:p>
          <a:p>
            <a:r>
              <a:rPr lang="en-US" dirty="0"/>
              <a:t>Operand Location</a:t>
            </a:r>
          </a:p>
          <a:p>
            <a:r>
              <a:rPr lang="en-US" dirty="0"/>
              <a:t>Endianness</a:t>
            </a:r>
          </a:p>
          <a:p>
            <a:pPr marL="0" indent="0">
              <a:buNone/>
            </a:pPr>
            <a:endParaRPr lang="en-US" dirty="0"/>
          </a:p>
        </p:txBody>
      </p:sp>
    </p:spTree>
    <p:extLst>
      <p:ext uri="{BB962C8B-B14F-4D97-AF65-F5344CB8AC3E}">
        <p14:creationId xmlns:p14="http://schemas.microsoft.com/office/powerpoint/2010/main" val="399250278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2F76-1E37-4DA1-853D-7688C2AD7A3E}"/>
              </a:ext>
            </a:extLst>
          </p:cNvPr>
          <p:cNvSpPr>
            <a:spLocks noGrp="1"/>
          </p:cNvSpPr>
          <p:nvPr>
            <p:ph type="title"/>
          </p:nvPr>
        </p:nvSpPr>
        <p:spPr>
          <a:xfrm>
            <a:off x="1217507" y="1066800"/>
            <a:ext cx="10566398" cy="1057728"/>
          </a:xfrm>
        </p:spPr>
        <p:txBody>
          <a:bodyPr/>
          <a:lstStyle/>
          <a:p>
            <a:r>
              <a:rPr lang="en-US" sz="4800" dirty="0">
                <a:solidFill>
                  <a:srgbClr val="FFFF00"/>
                </a:solidFill>
              </a:rPr>
              <a:t>How It Works</a:t>
            </a:r>
            <a:endParaRPr lang="en-US" dirty="0">
              <a:solidFill>
                <a:srgbClr val="FFFF00"/>
              </a:solidFill>
            </a:endParaRPr>
          </a:p>
        </p:txBody>
      </p:sp>
      <p:pic>
        <p:nvPicPr>
          <p:cNvPr id="3" name="Picture 3" descr="A screenshot of a cell phone&#10;&#10;Description generated with very high confidence">
            <a:extLst>
              <a:ext uri="{FF2B5EF4-FFF2-40B4-BE49-F238E27FC236}">
                <a16:creationId xmlns:a16="http://schemas.microsoft.com/office/drawing/2014/main" id="{416A2DF9-A15E-43C5-AA82-7CB79C8BDB05}"/>
              </a:ext>
            </a:extLst>
          </p:cNvPr>
          <p:cNvPicPr>
            <a:picLocks noChangeAspect="1"/>
          </p:cNvPicPr>
          <p:nvPr/>
        </p:nvPicPr>
        <p:blipFill>
          <a:blip r:embed="rId3"/>
          <a:stretch>
            <a:fillRect/>
          </a:stretch>
        </p:blipFill>
        <p:spPr>
          <a:xfrm>
            <a:off x="1220734" y="2133727"/>
            <a:ext cx="10578669" cy="7203758"/>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84E339FA-06CC-4F32-BAFE-C5DE95E326CB}"/>
              </a:ext>
            </a:extLst>
          </p:cNvPr>
          <p:cNvPicPr>
            <a:picLocks noChangeAspect="1"/>
          </p:cNvPicPr>
          <p:nvPr/>
        </p:nvPicPr>
        <p:blipFill>
          <a:blip r:embed="rId4"/>
          <a:stretch>
            <a:fillRect/>
          </a:stretch>
        </p:blipFill>
        <p:spPr>
          <a:xfrm>
            <a:off x="1220734" y="2128463"/>
            <a:ext cx="10578668" cy="7214289"/>
          </a:xfrm>
          <a:prstGeom prst="rect">
            <a:avLst/>
          </a:prstGeom>
        </p:spPr>
      </p:pic>
    </p:spTree>
    <p:extLst>
      <p:ext uri="{BB962C8B-B14F-4D97-AF65-F5344CB8AC3E}">
        <p14:creationId xmlns:p14="http://schemas.microsoft.com/office/powerpoint/2010/main" val="963896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229-E172-4927-B1BB-AED5A5312624}"/>
              </a:ext>
            </a:extLst>
          </p:cNvPr>
          <p:cNvSpPr>
            <a:spLocks noGrp="1"/>
          </p:cNvSpPr>
          <p:nvPr>
            <p:ph type="title"/>
          </p:nvPr>
        </p:nvSpPr>
        <p:spPr>
          <a:xfrm>
            <a:off x="714508" y="2034032"/>
            <a:ext cx="3231267" cy="5227958"/>
          </a:xfrm>
        </p:spPr>
        <p:txBody>
          <a:bodyPr anchor="ctr">
            <a:normAutofit/>
          </a:bodyPr>
          <a:lstStyle/>
          <a:p>
            <a:r>
              <a:rPr lang="en-US" sz="4800"/>
              <a:t>Java Virtual MAchine (jvm)</a:t>
            </a:r>
          </a:p>
        </p:txBody>
      </p:sp>
      <p:sp>
        <p:nvSpPr>
          <p:cNvPr id="16" name="Rectangle 15">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0596" y="0"/>
            <a:ext cx="8674204" cy="97536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cxnSp>
        <p:nvCxnSpPr>
          <p:cNvPr id="18" name="Straight Connector 17">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1302" y="0"/>
            <a:ext cx="0" cy="97536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9">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585" y="4628050"/>
            <a:ext cx="9753600" cy="497500"/>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234" tIns="54617" rIns="109234" bIns="54617" numCol="1" spcCol="0" rtlCol="0" fromWordArt="0" anchor="ctr" anchorCtr="0" forceAA="0" compatLnSpc="1">
            <a:prstTxWarp prst="textNoShape">
              <a:avLst/>
            </a:prstTxWarp>
            <a:noAutofit/>
          </a:bodyPr>
          <a:lstStyle/>
          <a:p>
            <a:pPr algn="ctr"/>
            <a:endParaRPr lang="en-US"/>
          </a:p>
        </p:txBody>
      </p:sp>
      <p:graphicFrame>
        <p:nvGraphicFramePr>
          <p:cNvPr id="11" name="Diagram 11">
            <a:extLst>
              <a:ext uri="{FF2B5EF4-FFF2-40B4-BE49-F238E27FC236}">
                <a16:creationId xmlns:a16="http://schemas.microsoft.com/office/drawing/2014/main" id="{8DD98CA7-933F-49FC-A7C4-A595E62584A7}"/>
              </a:ext>
            </a:extLst>
          </p:cNvPr>
          <p:cNvGraphicFramePr/>
          <p:nvPr>
            <p:extLst/>
          </p:nvPr>
        </p:nvGraphicFramePr>
        <p:xfrm>
          <a:off x="5452677" y="2742733"/>
          <a:ext cx="6449209" cy="6346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4" name="Arrow: Right 83">
            <a:extLst>
              <a:ext uri="{FF2B5EF4-FFF2-40B4-BE49-F238E27FC236}">
                <a16:creationId xmlns:a16="http://schemas.microsoft.com/office/drawing/2014/main" id="{811BE9D0-627A-4C54-B431-908D11EE22F5}"/>
              </a:ext>
            </a:extLst>
          </p:cNvPr>
          <p:cNvSpPr/>
          <p:nvPr/>
        </p:nvSpPr>
        <p:spPr>
          <a:xfrm>
            <a:off x="4170953" y="5575010"/>
            <a:ext cx="1043635" cy="68925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09234" tIns="54617" rIns="109234" bIns="54617" rtlCol="0" anchor="ctr"/>
          <a:lstStyle/>
          <a:p>
            <a:pPr algn="ctr"/>
            <a:endParaRPr lang="en-US"/>
          </a:p>
        </p:txBody>
      </p:sp>
    </p:spTree>
    <p:extLst>
      <p:ext uri="{BB962C8B-B14F-4D97-AF65-F5344CB8AC3E}">
        <p14:creationId xmlns:p14="http://schemas.microsoft.com/office/powerpoint/2010/main" val="1100630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8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AA06-0DE1-4E9F-B1C9-89CC3F8BE31E}"/>
              </a:ext>
            </a:extLst>
          </p:cNvPr>
          <p:cNvSpPr>
            <a:spLocks noGrp="1"/>
          </p:cNvSpPr>
          <p:nvPr>
            <p:ph type="title"/>
          </p:nvPr>
        </p:nvSpPr>
        <p:spPr/>
        <p:txBody>
          <a:bodyPr>
            <a:normAutofit fontScale="90000"/>
          </a:bodyPr>
          <a:lstStyle/>
          <a:p>
            <a:r>
              <a:rPr lang="en-US"/>
              <a:t>Summary</a:t>
            </a:r>
          </a:p>
        </p:txBody>
      </p:sp>
      <p:sp>
        <p:nvSpPr>
          <p:cNvPr id="3" name="Content Placeholder 2">
            <a:extLst>
              <a:ext uri="{FF2B5EF4-FFF2-40B4-BE49-F238E27FC236}">
                <a16:creationId xmlns:a16="http://schemas.microsoft.com/office/drawing/2014/main" id="{59C19EF9-09F7-4F6D-ACC1-14401F2E0C06}"/>
              </a:ext>
            </a:extLst>
          </p:cNvPr>
          <p:cNvSpPr>
            <a:spLocks noGrp="1"/>
          </p:cNvSpPr>
          <p:nvPr>
            <p:ph idx="1"/>
          </p:nvPr>
        </p:nvSpPr>
        <p:spPr/>
        <p:txBody>
          <a:bodyPr>
            <a:normAutofit fontScale="77500" lnSpcReduction="20000"/>
          </a:bodyPr>
          <a:lstStyle/>
          <a:p>
            <a:r>
              <a:rPr lang="en-US" dirty="0"/>
              <a:t>ISAs have various design differences including: Bits per instruction,  Operands per Instruction, Types of Instructions and Associated Operands, Operand Storage, Number of Explicit Operands per Instruction, Operand Location, Endianness</a:t>
            </a:r>
          </a:p>
          <a:p>
            <a:r>
              <a:rPr lang="en-US" dirty="0"/>
              <a:t>ISAs are also measured various ways including: Amount of space a program requires, Complexity of Instruction Set, Length of Instructions, Total Number of Instructions</a:t>
            </a:r>
          </a:p>
          <a:p>
            <a:r>
              <a:rPr lang="en-US" dirty="0"/>
              <a:t>The 8086 paved the way for faster processors and for processors to  implement complex instructions.</a:t>
            </a:r>
          </a:p>
          <a:p>
            <a:r>
              <a:rPr lang="en-US" dirty="0"/>
              <a:t>ARM architecture allows instruction level pipelining. This can speed up the fetch-code-execute cycle.</a:t>
            </a:r>
          </a:p>
          <a:p>
            <a:r>
              <a:rPr lang="en-US" dirty="0"/>
              <a:t>Java Virtual Machine(JVM) is a stack-type ISA</a:t>
            </a:r>
          </a:p>
          <a:p>
            <a:r>
              <a:rPr lang="en-US" dirty="0"/>
              <a:t>JVM makes Java platform independent but at the cost of performance</a:t>
            </a:r>
          </a:p>
        </p:txBody>
      </p:sp>
    </p:spTree>
    <p:extLst>
      <p:ext uri="{BB962C8B-B14F-4D97-AF65-F5344CB8AC3E}">
        <p14:creationId xmlns:p14="http://schemas.microsoft.com/office/powerpoint/2010/main" val="150907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AA06-0DE1-4E9F-B1C9-89CC3F8BE31E}"/>
              </a:ext>
            </a:extLst>
          </p:cNvPr>
          <p:cNvSpPr>
            <a:spLocks noGrp="1"/>
          </p:cNvSpPr>
          <p:nvPr>
            <p:ph type="title"/>
          </p:nvPr>
        </p:nvSpPr>
        <p:spPr/>
        <p:txBody>
          <a:bodyPr>
            <a:normAutofit fontScale="90000"/>
          </a:bodyPr>
          <a:lstStyle/>
          <a:p>
            <a:r>
              <a:rPr lang="en-US" dirty="0"/>
              <a:t>Sources</a:t>
            </a:r>
          </a:p>
        </p:txBody>
      </p:sp>
      <p:sp>
        <p:nvSpPr>
          <p:cNvPr id="3" name="Content Placeholder 2">
            <a:extLst>
              <a:ext uri="{FF2B5EF4-FFF2-40B4-BE49-F238E27FC236}">
                <a16:creationId xmlns:a16="http://schemas.microsoft.com/office/drawing/2014/main" id="{59C19EF9-09F7-4F6D-ACC1-14401F2E0C06}"/>
              </a:ext>
            </a:extLst>
          </p:cNvPr>
          <p:cNvSpPr>
            <a:spLocks noGrp="1"/>
          </p:cNvSpPr>
          <p:nvPr>
            <p:ph idx="1"/>
          </p:nvPr>
        </p:nvSpPr>
        <p:spPr/>
        <p:txBody>
          <a:bodyPr>
            <a:normAutofit/>
          </a:bodyPr>
          <a:lstStyle/>
          <a:p>
            <a:r>
              <a:rPr lang="en-US" sz="3200" dirty="0"/>
              <a:t>Null, L. &amp; </a:t>
            </a:r>
            <a:r>
              <a:rPr lang="en-US" sz="3200" dirty="0" err="1"/>
              <a:t>Lobur</a:t>
            </a:r>
            <a:r>
              <a:rPr lang="en-US" sz="3200" dirty="0"/>
              <a:t>, J. ( 2019) The Essentials of Computer Organization and Architecture. Burlington, MA. Jones &amp; Bartlett Learning.</a:t>
            </a:r>
          </a:p>
          <a:p>
            <a:r>
              <a:rPr lang="en-US" sz="3200" kern="1200" dirty="0">
                <a:latin typeface="Avenir Next" panose="020B0503020202020204" pitchFamily="34" charset="0"/>
                <a:ea typeface="DIN Condensed" pitchFamily="2"/>
                <a:cs typeface="DIN Condensed" pitchFamily="2"/>
              </a:rPr>
              <a:t>Iain </a:t>
            </a:r>
            <a:r>
              <a:rPr lang="en-US" sz="3200" kern="1200" dirty="0" err="1">
                <a:latin typeface="Avenir Next" panose="020B0503020202020204" pitchFamily="34" charset="0"/>
                <a:ea typeface="DIN Condensed" pitchFamily="2"/>
                <a:cs typeface="DIN Condensed" pitchFamily="2"/>
              </a:rPr>
              <a:t>Softley</a:t>
            </a:r>
            <a:r>
              <a:rPr lang="en-US" sz="3200" kern="1200" dirty="0">
                <a:latin typeface="Avenir Next" panose="020B0503020202020204" pitchFamily="34" charset="0"/>
                <a:ea typeface="DIN Condensed" pitchFamily="2"/>
                <a:cs typeface="DIN Condensed" pitchFamily="2"/>
              </a:rPr>
              <a:t> (Producer &amp; Director). (1995) Hackers [Motion Picture]. United States.</a:t>
            </a:r>
          </a:p>
          <a:p>
            <a:r>
              <a:rPr lang="en-US" sz="3200" i="1" dirty="0"/>
              <a:t>Swift, Jonathan, 1667-1745. (1950). Gulliver's travels. New York :Harper</a:t>
            </a:r>
            <a:endParaRPr lang="en-US" sz="3200" kern="1200" dirty="0">
              <a:latin typeface="Avenir Next" panose="020B0503020202020204" pitchFamily="34" charset="0"/>
              <a:ea typeface="DIN Condensed" pitchFamily="2"/>
              <a:cs typeface="DIN Condensed" pitchFamily="2"/>
            </a:endParaRPr>
          </a:p>
          <a:p>
            <a:endParaRPr lang="en-US" sz="3200" dirty="0"/>
          </a:p>
        </p:txBody>
      </p:sp>
    </p:spTree>
    <p:extLst>
      <p:ext uri="{BB962C8B-B14F-4D97-AF65-F5344CB8AC3E}">
        <p14:creationId xmlns:p14="http://schemas.microsoft.com/office/powerpoint/2010/main" val="3138119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AA06-0DE1-4E9F-B1C9-89CC3F8BE31E}"/>
              </a:ext>
            </a:extLst>
          </p:cNvPr>
          <p:cNvSpPr>
            <a:spLocks noGrp="1"/>
          </p:cNvSpPr>
          <p:nvPr>
            <p:ph type="title"/>
          </p:nvPr>
        </p:nvSpPr>
        <p:spPr/>
        <p:txBody>
          <a:bodyPr>
            <a:normAutofit fontScale="90000"/>
          </a:bodyPr>
          <a:lstStyle/>
          <a:p>
            <a:r>
              <a:rPr lang="en-US" dirty="0"/>
              <a:t>Sources</a:t>
            </a:r>
          </a:p>
        </p:txBody>
      </p:sp>
      <p:sp>
        <p:nvSpPr>
          <p:cNvPr id="3" name="Content Placeholder 2">
            <a:extLst>
              <a:ext uri="{FF2B5EF4-FFF2-40B4-BE49-F238E27FC236}">
                <a16:creationId xmlns:a16="http://schemas.microsoft.com/office/drawing/2014/main" id="{59C19EF9-09F7-4F6D-ACC1-14401F2E0C06}"/>
              </a:ext>
            </a:extLst>
          </p:cNvPr>
          <p:cNvSpPr>
            <a:spLocks noGrp="1"/>
          </p:cNvSpPr>
          <p:nvPr>
            <p:ph idx="1"/>
          </p:nvPr>
        </p:nvSpPr>
        <p:spPr/>
        <p:txBody>
          <a:bodyPr>
            <a:normAutofit/>
          </a:bodyPr>
          <a:lstStyle/>
          <a:p>
            <a:r>
              <a:rPr lang="en-US" sz="3200" dirty="0" err="1"/>
              <a:t>Joseraj</a:t>
            </a:r>
            <a:r>
              <a:rPr lang="en-US" sz="3200" dirty="0"/>
              <a:t>, Jackson. (2016) The JVM Architecture Explained, </a:t>
            </a:r>
            <a:r>
              <a:rPr lang="en-US" sz="3200" dirty="0">
                <a:hlinkClick r:id="rId2"/>
              </a:rPr>
              <a:t>https://dzone.com/articles/jvm-architecture-explained</a:t>
            </a:r>
            <a:endParaRPr lang="en-US" sz="3200" dirty="0"/>
          </a:p>
          <a:p>
            <a:r>
              <a:rPr lang="en-US" sz="3200" dirty="0"/>
              <a:t>Koopman, Philip. Instruction Set Architecture (ISA), </a:t>
            </a:r>
            <a:r>
              <a:rPr lang="en-US" sz="3200" dirty="0">
                <a:hlinkClick r:id="rId3"/>
              </a:rPr>
              <a:t>http://www.cs.kent.edu/~durand/CS0/Notes/Chapter05/isa.html</a:t>
            </a:r>
            <a:endParaRPr lang="en-US" sz="3200" dirty="0"/>
          </a:p>
          <a:p>
            <a:r>
              <a:rPr lang="en-US" sz="3200" dirty="0"/>
              <a:t>Classifying Instruction Set Architectures, </a:t>
            </a:r>
            <a:r>
              <a:rPr lang="en-US" sz="3200" dirty="0">
                <a:hlinkClick r:id="rId4"/>
              </a:rPr>
              <a:t>http://cs.uccs.edu/~cs520/S99ch2.PDF</a:t>
            </a:r>
            <a:endParaRPr lang="en-US" sz="3200" dirty="0"/>
          </a:p>
          <a:p>
            <a:pPr rtl="0"/>
            <a:r>
              <a:rPr lang="en-US" sz="3200" kern="1200" dirty="0">
                <a:latin typeface="Avenir Next" panose="020B0503020202020204" pitchFamily="34" charset="0"/>
                <a:ea typeface="DIN Condensed" pitchFamily="2"/>
                <a:cs typeface="DIN Condensed" pitchFamily="2"/>
                <a:hlinkClick r:id="rId5"/>
              </a:rPr>
              <a:t>http://vision.gel.ulaval.ca/~jflalonde/cours/1001/h17/docs/arm-instructionset.pdf</a:t>
            </a:r>
            <a:endParaRPr lang="en-US" sz="3200" kern="1200" dirty="0">
              <a:latin typeface="Avenir Next" panose="020B0503020202020204" pitchFamily="34" charset="0"/>
              <a:ea typeface="DIN Condensed" pitchFamily="2"/>
              <a:cs typeface="DIN Condensed" pitchFamily="2"/>
            </a:endParaRPr>
          </a:p>
          <a:p>
            <a:endParaRPr lang="en-US" sz="3200" dirty="0"/>
          </a:p>
        </p:txBody>
      </p:sp>
    </p:spTree>
    <p:extLst>
      <p:ext uri="{BB962C8B-B14F-4D97-AF65-F5344CB8AC3E}">
        <p14:creationId xmlns:p14="http://schemas.microsoft.com/office/powerpoint/2010/main" val="3095512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789577-775B-3D49-AC91-6DC80AAB4408}"/>
              </a:ext>
            </a:extLst>
          </p:cNvPr>
          <p:cNvSpPr>
            <a:spLocks noGrp="1"/>
          </p:cNvSpPr>
          <p:nvPr>
            <p:ph type="body" sz="quarter" idx="13"/>
          </p:nvPr>
        </p:nvSpPr>
        <p:spPr>
          <a:xfrm>
            <a:off x="406400" y="516342"/>
            <a:ext cx="11176000" cy="398058"/>
          </a:xfrm>
        </p:spPr>
        <p:txBody>
          <a:bodyPr/>
          <a:lstStyle/>
          <a:p>
            <a:r>
              <a:rPr lang="en-US" dirty="0"/>
              <a:t>How are </a:t>
            </a:r>
            <a:r>
              <a:rPr lang="en-US" dirty="0" err="1"/>
              <a:t>isas</a:t>
            </a:r>
            <a:r>
              <a:rPr lang="en-US" dirty="0"/>
              <a:t> measured?</a:t>
            </a:r>
          </a:p>
        </p:txBody>
      </p:sp>
      <p:sp>
        <p:nvSpPr>
          <p:cNvPr id="3" name="Text Placeholder 2">
            <a:extLst>
              <a:ext uri="{FF2B5EF4-FFF2-40B4-BE49-F238E27FC236}">
                <a16:creationId xmlns:a16="http://schemas.microsoft.com/office/drawing/2014/main" id="{FD955C12-D68D-ED49-8124-9E0D4E16BCC1}"/>
              </a:ext>
            </a:extLst>
          </p:cNvPr>
          <p:cNvSpPr>
            <a:spLocks noGrp="1"/>
          </p:cNvSpPr>
          <p:nvPr>
            <p:ph type="body" idx="1"/>
          </p:nvPr>
        </p:nvSpPr>
        <p:spPr/>
        <p:txBody>
          <a:bodyPr/>
          <a:lstStyle/>
          <a:p>
            <a:r>
              <a:rPr lang="en-US" dirty="0"/>
              <a:t>Amount of space a program requires</a:t>
            </a:r>
          </a:p>
          <a:p>
            <a:r>
              <a:rPr lang="en-US" dirty="0"/>
              <a:t>Complexity of Instruction Set</a:t>
            </a:r>
          </a:p>
          <a:p>
            <a:r>
              <a:rPr lang="en-US" dirty="0"/>
              <a:t>Length of Instructions</a:t>
            </a:r>
          </a:p>
          <a:p>
            <a:r>
              <a:rPr lang="en-US" dirty="0"/>
              <a:t>Total Number of Instructions</a:t>
            </a:r>
          </a:p>
        </p:txBody>
      </p:sp>
    </p:spTree>
    <p:extLst>
      <p:ext uri="{BB962C8B-B14F-4D97-AF65-F5344CB8AC3E}">
        <p14:creationId xmlns:p14="http://schemas.microsoft.com/office/powerpoint/2010/main" val="34926444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30661C-D314-6A49-9734-B67AAD1A4A9A}"/>
              </a:ext>
            </a:extLst>
          </p:cNvPr>
          <p:cNvSpPr>
            <a:spLocks noGrp="1"/>
          </p:cNvSpPr>
          <p:nvPr>
            <p:ph type="body" sz="quarter" idx="13"/>
          </p:nvPr>
        </p:nvSpPr>
        <p:spPr>
          <a:xfrm>
            <a:off x="406400" y="516342"/>
            <a:ext cx="11176000" cy="398058"/>
          </a:xfrm>
        </p:spPr>
        <p:txBody>
          <a:bodyPr/>
          <a:lstStyle/>
          <a:p>
            <a:r>
              <a:rPr lang="en-US" dirty="0"/>
              <a:t>ISA and internal storage in the CPU</a:t>
            </a:r>
          </a:p>
        </p:txBody>
      </p:sp>
      <p:sp>
        <p:nvSpPr>
          <p:cNvPr id="3" name="Text Placeholder 2">
            <a:extLst>
              <a:ext uri="{FF2B5EF4-FFF2-40B4-BE49-F238E27FC236}">
                <a16:creationId xmlns:a16="http://schemas.microsoft.com/office/drawing/2014/main" id="{FFF7B819-D610-DD44-94B7-71303F90C0CC}"/>
              </a:ext>
            </a:extLst>
          </p:cNvPr>
          <p:cNvSpPr>
            <a:spLocks noGrp="1"/>
          </p:cNvSpPr>
          <p:nvPr>
            <p:ph type="body" idx="1"/>
          </p:nvPr>
        </p:nvSpPr>
        <p:spPr/>
        <p:txBody>
          <a:bodyPr/>
          <a:lstStyle/>
          <a:p>
            <a:r>
              <a:rPr lang="en-US" dirty="0"/>
              <a:t>Stack Architecture</a:t>
            </a:r>
          </a:p>
          <a:p>
            <a:r>
              <a:rPr lang="en-US" dirty="0"/>
              <a:t>Accumulator Architecture</a:t>
            </a:r>
          </a:p>
          <a:p>
            <a:r>
              <a:rPr lang="en-US" dirty="0"/>
              <a:t>General Purpose Register (GPR)</a:t>
            </a:r>
          </a:p>
        </p:txBody>
      </p:sp>
    </p:spTree>
    <p:extLst>
      <p:ext uri="{BB962C8B-B14F-4D97-AF65-F5344CB8AC3E}">
        <p14:creationId xmlns:p14="http://schemas.microsoft.com/office/powerpoint/2010/main" val="11901171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9BBD-1781-0E4F-8CF8-F78A13F54C68}"/>
              </a:ext>
            </a:extLst>
          </p:cNvPr>
          <p:cNvSpPr>
            <a:spLocks noGrp="1"/>
          </p:cNvSpPr>
          <p:nvPr>
            <p:ph type="title"/>
          </p:nvPr>
        </p:nvSpPr>
        <p:spPr/>
        <p:txBody>
          <a:bodyPr/>
          <a:lstStyle/>
          <a:p>
            <a:r>
              <a:rPr lang="en-US" dirty="0"/>
              <a:t>Nate on MARIE</a:t>
            </a:r>
          </a:p>
        </p:txBody>
      </p:sp>
      <p:sp>
        <p:nvSpPr>
          <p:cNvPr id="3" name="Text Placeholder 2">
            <a:extLst>
              <a:ext uri="{FF2B5EF4-FFF2-40B4-BE49-F238E27FC236}">
                <a16:creationId xmlns:a16="http://schemas.microsoft.com/office/drawing/2014/main" id="{EB9666A0-8CF2-2349-AAEB-9DC833D993BA}"/>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22034852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0ADE35-9448-5743-B3B5-1BDDC46EA2F5}"/>
              </a:ext>
            </a:extLst>
          </p:cNvPr>
          <p:cNvSpPr txBox="1"/>
          <p:nvPr/>
        </p:nvSpPr>
        <p:spPr>
          <a:xfrm>
            <a:off x="482600" y="1439962"/>
            <a:ext cx="11887200" cy="68736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dirty="0"/>
              <a:t>Bits per instruction. </a:t>
            </a:r>
            <a:r>
              <a:rPr lang="en-US" sz="3200" dirty="0">
                <a:solidFill>
                  <a:schemeClr val="accent1"/>
                </a:solidFill>
              </a:rPr>
              <a:t>MARIE has 16 bits per instruction</a:t>
            </a:r>
            <a:r>
              <a:rPr lang="en-US" sz="3200" dirty="0"/>
              <a:t>.</a:t>
            </a:r>
          </a:p>
          <a:p>
            <a:r>
              <a:rPr lang="en-US" sz="3200" dirty="0"/>
              <a:t>Operands per Instruction. </a:t>
            </a:r>
            <a:r>
              <a:rPr lang="en-US" sz="3200" dirty="0">
                <a:solidFill>
                  <a:schemeClr val="accent1"/>
                </a:solidFill>
              </a:rPr>
              <a:t>MARIE  instructions may have 0, 1,  or 2 operands.</a:t>
            </a:r>
          </a:p>
          <a:p>
            <a:r>
              <a:rPr lang="en-US" sz="3200" dirty="0"/>
              <a:t>Types of Instructions and Associated Operands </a:t>
            </a:r>
            <a:r>
              <a:rPr lang="en-US" sz="3200" dirty="0">
                <a:solidFill>
                  <a:schemeClr val="accent1"/>
                </a:solidFill>
              </a:rPr>
              <a:t>MARIE has 15 instructions of multiple types.</a:t>
            </a:r>
          </a:p>
          <a:p>
            <a:r>
              <a:rPr lang="en-US" sz="3200" dirty="0"/>
              <a:t>Operand Storage. </a:t>
            </a:r>
            <a:r>
              <a:rPr lang="en-US" sz="3200" dirty="0">
                <a:solidFill>
                  <a:schemeClr val="accent1"/>
                </a:solidFill>
              </a:rPr>
              <a:t>MARIE stores its operands in registers.</a:t>
            </a:r>
          </a:p>
          <a:p>
            <a:r>
              <a:rPr lang="en-US" sz="3200" dirty="0"/>
              <a:t>Number of Explicit Operands per Instruction. </a:t>
            </a:r>
            <a:r>
              <a:rPr lang="en-US" sz="3200" dirty="0">
                <a:solidFill>
                  <a:schemeClr val="accent1"/>
                </a:solidFill>
              </a:rPr>
              <a:t>MARIE may have up to one explicit Operand per instruction.</a:t>
            </a:r>
          </a:p>
          <a:p>
            <a:r>
              <a:rPr lang="en-US" sz="3200" dirty="0"/>
              <a:t>Operand Location. </a:t>
            </a:r>
            <a:r>
              <a:rPr lang="en-US" sz="3200" dirty="0">
                <a:solidFill>
                  <a:schemeClr val="accent1"/>
                </a:solidFill>
              </a:rPr>
              <a:t>MARIE is register to register for its operand locations.</a:t>
            </a:r>
          </a:p>
        </p:txBody>
      </p:sp>
    </p:spTree>
    <p:extLst>
      <p:ext uri="{BB962C8B-B14F-4D97-AF65-F5344CB8AC3E}">
        <p14:creationId xmlns:p14="http://schemas.microsoft.com/office/powerpoint/2010/main" val="313235111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on Neumann Diagram">
            <a:extLst>
              <a:ext uri="{FF2B5EF4-FFF2-40B4-BE49-F238E27FC236}">
                <a16:creationId xmlns:a16="http://schemas.microsoft.com/office/drawing/2014/main" id="{74D10E95-ED3A-3741-BF10-73CB62332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844800"/>
            <a:ext cx="12141200" cy="6070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0854549-3172-8342-91E6-D0D6F347F59B}"/>
              </a:ext>
            </a:extLst>
          </p:cNvPr>
          <p:cNvSpPr txBox="1"/>
          <p:nvPr/>
        </p:nvSpPr>
        <p:spPr>
          <a:xfrm>
            <a:off x="482600" y="934839"/>
            <a:ext cx="57912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4000" b="0" i="0" u="none" strike="noStrike" cap="none" spc="0" normalizeH="0" baseline="0" dirty="0">
                <a:ln>
                  <a:noFill/>
                </a:ln>
                <a:solidFill>
                  <a:schemeClr val="accent1"/>
                </a:solidFill>
                <a:effectLst/>
                <a:uFillTx/>
                <a:latin typeface="Avenir Next Medium"/>
                <a:ea typeface="Avenir Next Medium"/>
                <a:cs typeface="Avenir Next Medium"/>
                <a:sym typeface="Avenir Next Medium"/>
              </a:rPr>
              <a:t>MARIE ARCHITECTURE</a:t>
            </a:r>
          </a:p>
        </p:txBody>
      </p:sp>
    </p:spTree>
    <p:extLst>
      <p:ext uri="{BB962C8B-B14F-4D97-AF65-F5344CB8AC3E}">
        <p14:creationId xmlns:p14="http://schemas.microsoft.com/office/powerpoint/2010/main" val="1960299762"/>
      </p:ext>
    </p:extLst>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282</TotalTime>
  <Words>2420</Words>
  <Application>Microsoft Macintosh PowerPoint</Application>
  <PresentationFormat>Custom</PresentationFormat>
  <Paragraphs>292</Paragraphs>
  <Slides>44</Slides>
  <Notes>27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Avenir Next</vt:lpstr>
      <vt:lpstr>Avenir Next Medium</vt:lpstr>
      <vt:lpstr>Century Gothic</vt:lpstr>
      <vt:lpstr>DIN Alternate</vt:lpstr>
      <vt:lpstr>DIN Condensed</vt:lpstr>
      <vt:lpstr>Helvetica</vt:lpstr>
      <vt:lpstr>Helvetica Neue</vt:lpstr>
      <vt:lpstr>StarSymbol</vt:lpstr>
      <vt:lpstr>New_Template7</vt:lpstr>
      <vt:lpstr>Instruction Set Architecture</vt:lpstr>
      <vt:lpstr>PowerPoint Presentation</vt:lpstr>
      <vt:lpstr>introduction</vt:lpstr>
      <vt:lpstr>PowerPoint Presentation</vt:lpstr>
      <vt:lpstr>PowerPoint Presentation</vt:lpstr>
      <vt:lpstr>PowerPoint Presentation</vt:lpstr>
      <vt:lpstr>Nate on MARIE</vt:lpstr>
      <vt:lpstr>PowerPoint Presentation</vt:lpstr>
      <vt:lpstr>PowerPoint Presentation</vt:lpstr>
      <vt:lpstr>MARIE DATA MOVEMENT INSTRUCTION TYPES</vt:lpstr>
      <vt:lpstr>MARIE Arithmetic Operations</vt:lpstr>
      <vt:lpstr>MARIE I/O Operations</vt:lpstr>
      <vt:lpstr>MARIE Transfer of Control operations</vt:lpstr>
      <vt:lpstr>MARIE special Purpose INstructions</vt:lpstr>
      <vt:lpstr>Dionndra on Intel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Vincent on arm</vt:lpstr>
      <vt:lpstr>PowerPoint Presentation</vt:lpstr>
      <vt:lpstr>ARM Architecture Instruction Sets</vt:lpstr>
      <vt:lpstr>PowerPoint Presentation</vt:lpstr>
      <vt:lpstr>PowerPoint Presentation</vt:lpstr>
      <vt:lpstr>.</vt:lpstr>
      <vt:lpstr>Kenji on the JVM</vt:lpstr>
      <vt:lpstr>Java Virtual Machine  (jvm)</vt:lpstr>
      <vt:lpstr>Java Virtual Machine (jvm)</vt:lpstr>
      <vt:lpstr>Java Virtual MAchine (jvm)</vt:lpstr>
      <vt:lpstr>Overview</vt:lpstr>
      <vt:lpstr>Stack</vt:lpstr>
      <vt:lpstr>PowerPoint Presentation</vt:lpstr>
      <vt:lpstr>Stack</vt:lpstr>
      <vt:lpstr>Overview</vt:lpstr>
      <vt:lpstr>Java Virtual MAchine (jvm)</vt:lpstr>
      <vt:lpstr>Java Virtual MAchine (jvm)</vt:lpstr>
      <vt:lpstr>How It Works</vt:lpstr>
      <vt:lpstr>Java Virtual MAchine (jvm)</vt:lpstr>
      <vt:lpstr>Summary</vt:lpstr>
      <vt:lpstr>Sources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 Set Architecture</dc:title>
  <dc:creator>KENJIFU</dc:creator>
  <cp:lastModifiedBy>Nathan Souer</cp:lastModifiedBy>
  <cp:revision>50</cp:revision>
  <dcterms:modified xsi:type="dcterms:W3CDTF">2019-03-27T22:22:12Z</dcterms:modified>
</cp:coreProperties>
</file>